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ITC Bauhaus Light" charset="1" panose="04020405020B02020C02"/>
      <p:regular r:id="rId41"/>
    </p:embeddedFont>
    <p:embeddedFont>
      <p:font typeface="Garet Bold" charset="1" panose="00000000000000000000"/>
      <p:regular r:id="rId42"/>
    </p:embeddedFont>
    <p:embeddedFont>
      <p:font typeface="Garet" charset="1" panose="00000000000000000000"/>
      <p:regular r:id="rId43"/>
    </p:embeddedFont>
    <p:embeddedFont>
      <p:font typeface="Yeseva One" charset="1" panose="00000500000000000000"/>
      <p:regular r:id="rId47"/>
    </p:embeddedFont>
    <p:embeddedFont>
      <p:font typeface="Montserrat" charset="1" panose="00000500000000000000"/>
      <p:regular r:id="rId51"/>
    </p:embeddedFont>
    <p:embeddedFont>
      <p:font typeface="Fira Sans Light" charset="1" panose="020B0403050000020004"/>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fonts/font47.fntdata" Type="http://schemas.openxmlformats.org/officeDocument/2006/relationships/font"/><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51" Target="fonts/font51.fntdata" Type="http://schemas.openxmlformats.org/officeDocument/2006/relationships/font"/><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59" Target="notesSlides/notesSlide12.xml" Type="http://schemas.openxmlformats.org/officeDocument/2006/relationships/notesSlide"/><Relationship Id="rId6" Target="slides/slide1.xml" Type="http://schemas.openxmlformats.org/officeDocument/2006/relationships/slide"/><Relationship Id="rId60" Target="notesSlides/notesSlide13.xml" Type="http://schemas.openxmlformats.org/officeDocument/2006/relationships/notesSlide"/><Relationship Id="rId61" Target="notesSlides/notesSlide14.xml" Type="http://schemas.openxmlformats.org/officeDocument/2006/relationships/notesSlide"/><Relationship Id="rId62" Target="notesSlides/notesSlide15.xml" Type="http://schemas.openxmlformats.org/officeDocument/2006/relationships/notesSlide"/><Relationship Id="rId63" Target="notesSlides/notesSlide16.xml" Type="http://schemas.openxmlformats.org/officeDocument/2006/relationships/notesSlide"/><Relationship Id="rId64" Target="notesSlides/notesSlide17.xml" Type="http://schemas.openxmlformats.org/officeDocument/2006/relationships/notesSlide"/><Relationship Id="rId65" Target="fonts/font65.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défis environnementaux auquels nous faisons face  (le réchauffement climatique, l'épuisement des ressources, entre autres) sont devenus un enjeux majeur pour nos économies.</a:t>
            </a:r>
          </a:p>
          <a:p>
            <a:r>
              <a:rPr lang="en-US"/>
              <a:t>Adopter des pratiques de vie plus durables est devenu crucial pour répondre à ces préoccupations environnementales et tendre vers un avenir plus vert et durable.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Cluster Low composé de 7 pays : République Tchèque, Hongrie, Pologne, Portugal, Slovaquie, Espagne, Turquie</a:t>
            </a:r>
          </a:p>
          <a:p>
            <a:r>
              <a:rPr lang="en-US"/>
              <a:t/>
            </a:r>
          </a:p>
          <a:p>
            <a:r>
              <a:rPr lang="en-US"/>
              <a:t>- Score économique 4,6 / 7</a:t>
            </a:r>
          </a:p>
          <a:p>
            <a:r>
              <a:rPr lang="en-US"/>
              <a:t/>
            </a:r>
          </a:p>
          <a:p>
            <a:r>
              <a:rPr lang="en-US"/>
              <a:t>- PIB : Période de croissance globale pour ces pays avec des accélérations marquées pour certains pays à partir de 2014</a:t>
            </a:r>
          </a:p>
          <a:p>
            <a:r>
              <a:rPr lang="en-US"/>
              <a:t> </a:t>
            </a:r>
          </a:p>
          <a:p>
            <a:r>
              <a:rPr lang="en-US"/>
              <a:t>- CGI :</a:t>
            </a:r>
          </a:p>
          <a:p>
            <a:r>
              <a:rPr lang="en-US"/>
              <a:t>Très bon sur le pillier santé et éducation primaire, moins bon pillier est l'innovation. La plus nette améio : Infra et techno readiness</a:t>
            </a:r>
          </a:p>
          <a:p>
            <a:r>
              <a:rPr lang="en-US"/>
              <a:t/>
            </a:r>
          </a:p>
          <a:p>
            <a:r>
              <a:rPr lang="en-US"/>
              <a:t>- Part PIB consacré aux ER 6,8% avec en top pays la Slovaquie qui investit plus que la moyenne de son cluster. Et le Portugal qui investit largement sous la moyenne de son cluster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Le premier poste de consommation en énergie = ER pour 23% devant le nucléaire 14%</a:t>
            </a:r>
          </a:p>
          <a:p>
            <a:r>
              <a:rPr lang="en-US"/>
              <a:t/>
            </a:r>
          </a:p>
          <a:p>
            <a:r>
              <a:rPr lang="en-US"/>
              <a:t>- Drivé par certains pays comme l'Espagne (50% ER), Portugal (50% ER), Slovaquie (44% ER) et la Turquie (30% ER)</a:t>
            </a:r>
          </a:p>
          <a:p>
            <a:r>
              <a:rPr lang="en-US"/>
              <a:t/>
            </a:r>
          </a:p>
          <a:p>
            <a:r>
              <a:rPr lang="en-US"/>
              <a:t>- En termes d'évolution sur la période, ER et ernergy efficiency restent en tête des dépenses en énergie, montrant la dynamique tournée vers une démarche plus responsable de consommation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Les heatmap de corrélation sont calculées sur la période 2008-2017 (pour cause de données manquantes en 2007)</a:t>
            </a:r>
          </a:p>
          <a:p>
            <a:r>
              <a:rPr lang="en-US"/>
              <a:t/>
            </a:r>
          </a:p>
          <a:p>
            <a:r>
              <a:rPr lang="en-US"/>
              <a:t>- Corrélation PIB x Investissement en ER : </a:t>
            </a:r>
          </a:p>
          <a:p>
            <a:r>
              <a:rPr lang="en-US"/>
              <a:t>-&gt; 1/3 des pays ont une corrélation positive forte à modérée &lt;&gt; une amélioration du PIB influe positivement sur le niveau d'investissement en ER. Pour les autres pays, peu de lien entre ces 2 metric qui semblent plutôt indépendantes</a:t>
            </a:r>
          </a:p>
          <a:p>
            <a:r>
              <a:rPr lang="en-US"/>
              <a:t>-&gt; Turquie  : association positive forte à modérée tant sur le PIB que le CGI et le niveau d'investissement en ER</a:t>
            </a:r>
          </a:p>
          <a:p>
            <a:r>
              <a:rPr lang="en-US"/>
              <a:t/>
            </a:r>
          </a:p>
          <a:p>
            <a:r>
              <a:rPr lang="en-US"/>
              <a:t>- Corrélation GCI x Investissement en ER : </a:t>
            </a:r>
          </a:p>
          <a:p>
            <a:r>
              <a:rPr lang="en-US"/>
              <a:t>Corrélation faible pour la plupart des pays, donc metric indépendantes. </a:t>
            </a:r>
          </a:p>
          <a:p>
            <a:r>
              <a:rPr lang="en-US"/>
              <a:t>-&gt; Slovaquie : corrélation négative forte &lt;&gt; une amélioration du score vient détériorer les inv ER</a:t>
            </a:r>
          </a:p>
          <a:p>
            <a:r>
              <a:rPr lang="en-US"/>
              <a:t/>
            </a:r>
          </a:p>
          <a:p>
            <a:r>
              <a:rPr lang="en-US"/>
              <a:t>On ne peut pas conclure de façon tranchée à une corrélation clairement marquée entre ces indicateurs. Mais intéressant d'aller dans un niveau de détail plus fin pour certains pays comme la Turquie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1er graph : Forte corrélation négative pour un tier des pays entre le score économique et les investissements en énergies renouvelables</a:t>
            </a:r>
          </a:p>
          <a:p>
            <a:r>
              <a:rPr lang="en-US"/>
              <a:t>Seule la Belgique suit une tendance inverse   </a:t>
            </a:r>
          </a:p>
          <a:p>
            <a:r>
              <a:rPr lang="en-US"/>
              <a:t/>
            </a:r>
          </a:p>
          <a:p>
            <a:r>
              <a:rPr lang="en-US"/>
              <a:t>2e graph : Il n’existe pas de corrélation entre cette catégorie de pays en général </a:t>
            </a:r>
          </a:p>
          <a:p>
            <a:r>
              <a:rPr lang="en-US"/>
              <a:t>Seuls l’Autriche, le Danemark et la Nouvelle Zélande ont une forte corrélation négative entre leur GDP et le niveau d’investissements en énergies renouvelables </a:t>
            </a:r>
          </a:p>
          <a:p>
            <a:r>
              <a:rPr lang="en-US"/>
              <a:t/>
            </a:r>
          </a:p>
          <a:p>
            <a:r>
              <a:rPr lang="en-US"/>
              <a:t>concernant le cas de la NZ : On observe une baisse des investissements en énergies de manière globale avec l'augmentation du GDP mais la part des énergies renouvelables décroit moins vite que les autres énergies. Il y a donc un focus très fort sur les ER. On observe aussi un accent qui est mis sur la performance énergétique sur les dernières années pour venir compléter les ER. </a:t>
            </a:r>
          </a:p>
          <a:p>
            <a:r>
              <a:rPr lang="en-US"/>
              <a:t/>
            </a:r>
          </a:p>
          <a:p>
            <a:r>
              <a:rPr lang="en-US"/>
              <a:t>Cocnernant la France : </a:t>
            </a:r>
          </a:p>
          <a:p>
            <a:r>
              <a:rPr lang="en-US"/>
              <a:t>le focus ER reste limité. On observe effectivement une baisse des investissements conjointement à une hausse du GDP. On observe aussi qu'il semble y avoir un lien entre nucléaire et ER : les I en ER baissent quand ceux du nucléaire augmentent et inversement. Attention cependant à cette conclusion qui n'est pas assez documentée (scope trop court)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Turquie porte une grande importance au développement des énergies renouvelables. Conformément à la politique énergétique nationale adoptée en 2017, l'augmentation de l'utilisation des ressources énergétiques domestiques et renouvelables figure parmi les principales priorités. En outre, la Türkiye s'est classée 5e en Europe et 12e dans le monde en termes de capacité installée en énergies renouvelables. La part des énergies renouvelables dans la puissance installée de la Turquie atteindra 54 % à la fin de 2022.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Une politique climatique est en place et en bonne voie pour atteindre les objectifs 20/20/20 de l'UE &lt;&gt;</a:t>
            </a:r>
          </a:p>
          <a:p>
            <a:r>
              <a:rPr lang="en-US"/>
              <a:t>réduction des émissions de GES de-20% par rapport à 1990, 20% d’énergies renouvelables dans la consommation finale brute d’énergie, efficacité énergétique améliorée de 20% par rapport au scénario tendanciel</a:t>
            </a:r>
          </a:p>
          <a:p>
            <a:r>
              <a:rPr lang="en-US"/>
              <a:t/>
            </a:r>
          </a:p>
          <a:p>
            <a:r>
              <a:rPr lang="en-US"/>
              <a:t>La République slovaque devrait produire 15,3 % de son électricité à partir de sources renouvelables d'ici à 2020, dépassant ainsi son objectif de 14 % en matière d'énergies renouvelables.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Même si le Portugal semble consacrer une part faible de son PIB en énergie renouvelable, nous constatons que le pays est déjà à 50% alimenté par des énergies renouvelables (fort investissement avant la période d'étude pour arriver à ce niveau).</a:t>
            </a:r>
          </a:p>
          <a:p>
            <a:r>
              <a:rPr lang="en-US"/>
              <a:t/>
            </a:r>
          </a:p>
          <a:p>
            <a:r>
              <a:rPr lang="en-US"/>
              <a:t>Le Portugal a pour objectif :</a:t>
            </a:r>
          </a:p>
          <a:p>
            <a:r>
              <a:rPr lang="en-US"/>
              <a:t>- de couvrir 80 % de sa consommation d'électricité par des énergies renouvelables d'ici 2030</a:t>
            </a:r>
          </a:p>
          <a:p>
            <a:r>
              <a:rPr lang="en-US"/>
              <a:t>- d'être climatiquement indépendant d'ici 2050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ce contexte, nous nous sommes donc intéressés aux budgets d'investissement en énergie et plus particulièrement à la part consacrée aux énergies renouvelables.</a:t>
            </a:r>
          </a:p>
          <a:p>
            <a:r>
              <a:rPr lang="en-US"/>
              <a:t/>
            </a:r>
          </a:p>
          <a:p>
            <a:r>
              <a:rPr lang="en-US"/>
              <a:t>Les énergies renouvelables sont par définition inépuisables, et leur production est beaucoup plus respectueuse de l'environnement puisque contrairement aux énergies fossiles, elles ne produisent pas de gaz à effet de serre.</a:t>
            </a:r>
          </a:p>
          <a:p>
            <a:r>
              <a:rPr lang="en-US"/>
              <a:t>Parmi celles-ci nous recensons les énergies solaire, hydrauliques, éoliennes et celles provenant de la biomasse (matières organiques végétales ou animales) et l'énergie géothermique (chaleur captée sous la surface terrestre).</a:t>
            </a:r>
          </a:p>
          <a:p>
            <a:r>
              <a:rPr lang="en-US"/>
              <a:t/>
            </a:r>
          </a:p>
          <a:p>
            <a:r>
              <a:rPr lang="en-US"/>
              <a:t>Pour étudier la part d'investissement de nos économies dans ces énergies, nous avons collecté auprès de l'agence internationale de l'énergie, les budgets consacrés aux énergies (qu'elles soient renouvelables ou non). Nous avons ces données pour une trentaine de pays depuis 1998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Partant de ce scope d'une trentaine de pays, nous avons cherché à en savoir davantage sur l'identité de ces pays, quel est leur niveau de développement et de compétitivité ?</a:t>
            </a:r>
          </a:p>
          <a:p>
            <a:r>
              <a:rPr lang="en-US"/>
              <a:t/>
            </a:r>
          </a:p>
          <a:p>
            <a:r>
              <a:rPr lang="en-US"/>
              <a:t>Nous avons donc pour notre étude, collecté un second dataset du Forum Economique Mondial qui établi une cartographie de la santé économique et de la compétitivité d'une économie en les notant sur plus de 160 critères.</a:t>
            </a:r>
          </a:p>
          <a:p>
            <a:r>
              <a:rPr lang="en-US"/>
              <a:t/>
            </a:r>
          </a:p>
          <a:p>
            <a:r>
              <a:rPr lang="en-US"/>
              <a:t>Sur ces 160 critères, nous avons décidé de nous focaliser sur 2 principaux axes pour avoir une vue d'ensemble de la santé économique d'un pays :</a:t>
            </a:r>
          </a:p>
          <a:p>
            <a:r>
              <a:rPr lang="en-US"/>
              <a:t>1. Le PIB qui mesure la richesse produite par un pays à un instant donné</a:t>
            </a:r>
          </a:p>
          <a:p>
            <a:r>
              <a:rPr lang="en-US"/>
              <a:t>2. Le GCI (Global Competitiveness Index) : </a:t>
            </a:r>
          </a:p>
          <a:p>
            <a:r>
              <a:rPr lang="en-US"/>
              <a:t>indice qui mesure la capacité d'un pays à fournir des niveaux élevés de prospérité à ses citoyens. C'est un indice / score de 1 à 7 qui repose sur 12 pilliers de notation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besoin d'étayer 1 ou 2 pillier </a:t>
            </a:r>
          </a:p>
          <a:p>
            <a:r>
              <a:rPr lang="en-US"/>
              <a:t>- Pillier 1	Institutions	: Qualité des lois, des règlements, des politiques, et fonctionnement des gouvernements et entreprises</a:t>
            </a:r>
          </a:p>
          <a:p>
            <a:r>
              <a:rPr lang="en-US"/>
              <a:t>- Pillier 2	Infrastructure	Routes, ponts, aéroports, réseaux électriques, etc.</a:t>
            </a:r>
          </a:p>
          <a:p>
            <a:r>
              <a:rPr lang="en-US"/>
              <a:t>- Pillier 3	Environnement macroéconomique	Santé globale de l'économie, stabilité des prix, gestion des dettes et finances publiques</a:t>
            </a:r>
          </a:p>
          <a:p>
            <a:r>
              <a:rPr lang="en-US"/>
              <a:t>- Pillier 4	Santé et éducation primaire	Qualité des soins de santé et de l'éducation de base</a:t>
            </a:r>
          </a:p>
          <a:p>
            <a:r>
              <a:rPr lang="en-US"/>
              <a:t>- Pillier 5	Enseignement supérieur et formation	Qualité des universités, écoles professionnelles et programmes de formation continue</a:t>
            </a:r>
          </a:p>
          <a:p>
            <a:r>
              <a:rPr lang="en-US"/>
              <a:t>- Pillier 6	Efficacité du marché des biens	Facilité d'acheter et vendre des produits et services, compétitivité des entreprises locales</a:t>
            </a:r>
          </a:p>
          <a:p>
            <a:r>
              <a:rPr lang="en-US"/>
              <a:t>- Pillier 7	Efficacité du marché du travail	Facilité d'embaucher, de former et de retenir des travailleurs compétents</a:t>
            </a:r>
          </a:p>
          <a:p>
            <a:r>
              <a:rPr lang="en-US"/>
              <a:t>- Pillier 8	Développement du marché financier	Solidité des banques, facilité d'obtenir des prêts, efficacité des marchés financiers</a:t>
            </a:r>
          </a:p>
          <a:p>
            <a:r>
              <a:rPr lang="en-US"/>
              <a:t>- Pillier 9	Préparation technologique	Capacité d'utiliser les technologies modernes (Internet, ordinateurs)</a:t>
            </a:r>
          </a:p>
          <a:p>
            <a:r>
              <a:rPr lang="en-US"/>
              <a:t>- Pillier 10	Taille du marché	Taille de l'économie du pays, capacité à exporter et importer</a:t>
            </a:r>
          </a:p>
          <a:p>
            <a:r>
              <a:rPr lang="en-US"/>
              <a:t>- Pillier 11	Sophistication des affaires	Qualité de la gestion des entreprises, innovation dans les processus de production</a:t>
            </a:r>
          </a:p>
          <a:p>
            <a:r>
              <a:rPr lang="en-US"/>
              <a:t>- Pillier 12	Innovation	Capacité à créer de nouvelles idées, produits et technologies et à les transformer en produits commerciaux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Sur base de ces jeux de données, pour rappel : </a:t>
            </a:r>
          </a:p>
          <a:p>
            <a:r>
              <a:rPr lang="en-US"/>
              <a:t>1. Les données d'investissement en énergie</a:t>
            </a:r>
          </a:p>
          <a:p>
            <a:r>
              <a:rPr lang="en-US"/>
              <a:t>2. Les données de santé économique des pays</a:t>
            </a:r>
          </a:p>
          <a:p>
            <a:r>
              <a:rPr lang="en-US"/>
              <a:t/>
            </a:r>
          </a:p>
          <a:p>
            <a:r>
              <a:rPr lang="en-US"/>
              <a:t>Notre axe d'étude s'est orienté sur l'analyse de la corrélation entre la santé économique d'un pays et son niveau d'investissement en énergies renouvelables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termes de scope, nous nous focaliserons sur une liste de 33 pays pour lesquels nous avons les données de dépense en énergie.</a:t>
            </a:r>
          </a:p>
          <a:p>
            <a:r>
              <a:rPr lang="en-US"/>
              <a:t>La période d'analyse se concentrera de 2007 à 2017 (période sur laquelle nous avons les données de santé économique du WEF). Toutefois, la conscience écologique est un sujet majeur de ces dernières années et même si notre analyse se focalise sur une décennie, il faut clairement continuer à regarder l'évolution à nos jours et les prédictions à venir pour avoir une vue d'ensemble et la trajectoire à venir.</a:t>
            </a:r>
          </a:p>
          <a:p>
            <a:r>
              <a:rPr lang="en-US"/>
              <a:t/>
            </a:r>
          </a:p>
          <a:p>
            <a:r>
              <a:rPr lang="en-US"/>
              <a:t>En termes de limite, nous avons des valeurs manquantes pour certains budgets d'investissement en énergie pour l'ensemble de la période. Toutefois, nous avons décidé après traitement des valeurs manquantes par interpolation, de conserver les pays dans l'étude car ces pays participent à la diversité des profils de pays sélectionnés pour l'analyse et participent à ne pas sur représenter les pays avancés.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Sur notre période d'étude 2007-2017 le PIB de nos pays d'analyse est en relative croissance avec en tête des pays drivant la croissance, les Etats-Unis, le Japon et l'Allemagne.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Afin de pouvoir comparer des pays comparables, nous avons décidé de prendre la moyenne du score de compétitivité (CGI) de nos pays et de les regrouper en clusters.</a:t>
            </a:r>
          </a:p>
          <a:p>
            <a:r>
              <a:rPr lang="en-US"/>
              <a:t>- Cluster Low (score allant jusque 4,8/7) </a:t>
            </a:r>
          </a:p>
          <a:p>
            <a:r>
              <a:rPr lang="en-US"/>
              <a:t>- Cluster Medium (score allant jusque 5,5/7)</a:t>
            </a:r>
          </a:p>
          <a:p>
            <a:r>
              <a:rPr lang="en-US"/>
              <a:t>- Cluster High (score au-delà de 5,5/7)</a:t>
            </a:r>
          </a:p>
          <a:p>
            <a:r>
              <a:rPr lang="en-US"/>
              <a:t/>
            </a:r>
          </a:p>
          <a:p>
            <a:r>
              <a:rPr lang="en-US"/>
              <a:t>Si besoin de détails sur les pays</a:t>
            </a:r>
          </a:p>
          <a:p>
            <a:r>
              <a:rPr lang="en-US"/>
              <a:t>- Cluster Low :</a:t>
            </a:r>
          </a:p>
          <a:p>
            <a:r>
              <a:rPr lang="en-US"/>
              <a:t>'Czechia', 'Hungary', 'Italy', 'Poland', 'Portugal', 'Slovak Republic', 'Spain', 'Turkiye'</a:t>
            </a:r>
          </a:p>
          <a:p>
            <a:r>
              <a:rPr lang="en-US"/>
              <a:t/>
            </a:r>
          </a:p>
          <a:p>
            <a:r>
              <a:rPr lang="en-US"/>
              <a:t>- Cluster Medium :</a:t>
            </a:r>
          </a:p>
          <a:p>
            <a:r>
              <a:rPr lang="en-US"/>
              <a:t>'Australia', 'Austria', 'Belgium', 'Canada', 'Denmark', 'France',</a:t>
            </a:r>
          </a:p>
          <a:p>
            <a:r>
              <a:rPr lang="en-US"/>
              <a:t>'Ireland', 'Japan', 'Korea', 'New Zealand', 'Norway', 'United Kingdom'</a:t>
            </a:r>
          </a:p>
          <a:p>
            <a:r>
              <a:rPr lang="en-US"/>
              <a:t/>
            </a:r>
          </a:p>
          <a:p>
            <a:r>
              <a:rPr lang="en-US"/>
              <a:t>- Cluster High :</a:t>
            </a:r>
          </a:p>
          <a:p>
            <a:r>
              <a:rPr lang="en-US"/>
              <a:t>'Finland', 'Germany', 'Netherlands', 'Sweden', 'Switzerland', 'United States'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Sur les indicateurs de santé économique GCI (score de 1 à 7 sur 12 pilliers), nous avons un score moyen de 4,61/7 pour le cluster low, 5,4 pour le cluster medium et 5,72 pour le cluster high.</a:t>
            </a:r>
          </a:p>
          <a:p>
            <a:r>
              <a:rPr lang="en-US"/>
              <a:t/>
            </a:r>
          </a:p>
          <a:p>
            <a:r>
              <a:rPr lang="en-US"/>
              <a:t>Nous avons étudié la corrélation entre les 2 indicateurs macro PIB et GCI, il existe une forte corrélation positive entre le GDP et le score économique. Cela signifie que généralement, une augmentation du GDP est fortement associée à une augmentation du score économique.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0.jpeg" Type="http://schemas.openxmlformats.org/officeDocument/2006/relationships/image"/><Relationship Id="rId6"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40.png" Type="http://schemas.openxmlformats.org/officeDocument/2006/relationships/image"/><Relationship Id="rId15" Target="../media/image41.svg" Type="http://schemas.openxmlformats.org/officeDocument/2006/relationships/image"/><Relationship Id="rId16" Target="../media/image42.png" Type="http://schemas.openxmlformats.org/officeDocument/2006/relationships/image"/><Relationship Id="rId17" Target="../media/image43.svg" Type="http://schemas.openxmlformats.org/officeDocument/2006/relationships/image"/><Relationship Id="rId18" Target="../media/image44.png" Type="http://schemas.openxmlformats.org/officeDocument/2006/relationships/image"/><Relationship Id="rId19" Target="../media/image45.svg" Type="http://schemas.openxmlformats.org/officeDocument/2006/relationships/image"/><Relationship Id="rId2" Target="../notesSlides/notesSlide10.xml" Type="http://schemas.openxmlformats.org/officeDocument/2006/relationships/notesSlide"/><Relationship Id="rId20" Target="../media/image25.png" Type="http://schemas.openxmlformats.org/officeDocument/2006/relationships/image"/><Relationship Id="rId21" Target="../media/image26.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4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18" Target="../media/image25.png" Type="http://schemas.openxmlformats.org/officeDocument/2006/relationships/image"/><Relationship Id="rId19" Target="../media/image26.svg" Type="http://schemas.openxmlformats.org/officeDocument/2006/relationships/image"/><Relationship Id="rId2" Target="../media/image10.png" Type="http://schemas.openxmlformats.org/officeDocument/2006/relationships/image"/><Relationship Id="rId20" Target="../media/image5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4.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jpeg" Type="http://schemas.openxmlformats.org/officeDocument/2006/relationships/image"/><Relationship Id="rId4" Target="../media/image8.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19" Target="../media/image25.png" Type="http://schemas.openxmlformats.org/officeDocument/2006/relationships/image"/><Relationship Id="rId2" Target="../notesSlides/notesSlide14.xml" Type="http://schemas.openxmlformats.org/officeDocument/2006/relationships/notesSlide"/><Relationship Id="rId20" Target="../media/image26.svg" Type="http://schemas.openxmlformats.org/officeDocument/2006/relationships/image"/><Relationship Id="rId21" Target="../media/image55.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5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13" Target="../media/image62.png" Type="http://schemas.openxmlformats.org/officeDocument/2006/relationships/image"/><Relationship Id="rId14" Target="../media/image63.png" Type="http://schemas.openxmlformats.org/officeDocument/2006/relationships/image"/><Relationship Id="rId15" Target="../media/image64.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35.png" Type="http://schemas.openxmlformats.org/officeDocument/2006/relationships/image"/><Relationship Id="rId19" Target="../media/image36.svg" Type="http://schemas.openxmlformats.org/officeDocument/2006/relationships/image"/><Relationship Id="rId2" Target="../notesSlides/notesSlide15.xml" Type="http://schemas.openxmlformats.org/officeDocument/2006/relationships/notesSlide"/><Relationship Id="rId20" Target="../media/image65.png" Type="http://schemas.openxmlformats.org/officeDocument/2006/relationships/image"/><Relationship Id="rId21" Target="../media/image44.png" Type="http://schemas.openxmlformats.org/officeDocument/2006/relationships/image"/><Relationship Id="rId22" Target="../media/image45.svg" Type="http://schemas.openxmlformats.org/officeDocument/2006/relationships/image"/><Relationship Id="rId23" Target="../media/image66.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19" Target="../media/image67.png" Type="http://schemas.openxmlformats.org/officeDocument/2006/relationships/image"/><Relationship Id="rId2" Target="../notesSlides/notesSlide16.xml" Type="http://schemas.openxmlformats.org/officeDocument/2006/relationships/notesSlide"/><Relationship Id="rId20" Target="../media/image68.png" Type="http://schemas.openxmlformats.org/officeDocument/2006/relationships/image"/><Relationship Id="rId21" Target="../media/image69.png" Type="http://schemas.openxmlformats.org/officeDocument/2006/relationships/image"/><Relationship Id="rId22" Target="../media/image70.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19" Target="../media/image71.png" Type="http://schemas.openxmlformats.org/officeDocument/2006/relationships/image"/><Relationship Id="rId2" Target="../notesSlides/notesSlide17.xml" Type="http://schemas.openxmlformats.org/officeDocument/2006/relationships/notesSlide"/><Relationship Id="rId20" Target="../media/image72.png" Type="http://schemas.openxmlformats.org/officeDocument/2006/relationships/image"/><Relationship Id="rId21" Target="../media/image73.png" Type="http://schemas.openxmlformats.org/officeDocument/2006/relationships/image"/><Relationship Id="rId22" Target="../media/image7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jpe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1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1.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83.jpeg" Type="http://schemas.openxmlformats.org/officeDocument/2006/relationships/image"/><Relationship Id="rId5" Target="../media/image84.jpeg" Type="http://schemas.openxmlformats.org/officeDocument/2006/relationships/image"/><Relationship Id="rId6" Target="../media/image85.jpe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 Id="rId9" Target="https://www.linkedin.com/in/sophierojanathara" TargetMode="External" Type="http://schemas.openxmlformats.org/officeDocument/2006/relationships/hyperlink"/></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8.jpeg" Type="http://schemas.openxmlformats.org/officeDocument/2006/relationships/image"/><Relationship Id="rId4" Target="../media/image89.jpeg" Type="http://schemas.openxmlformats.org/officeDocument/2006/relationships/image"/><Relationship Id="rId5" Target="../media/image90.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jpeg" Type="http://schemas.openxmlformats.org/officeDocument/2006/relationships/image"/><Relationship Id="rId3" Target="../media/image84.jpeg" Type="http://schemas.openxmlformats.org/officeDocument/2006/relationships/image"/><Relationship Id="rId4" Target="../media/image92.jpeg" Type="http://schemas.openxmlformats.org/officeDocument/2006/relationships/image"/><Relationship Id="rId5" Target="../media/image93.jpeg" Type="http://schemas.openxmlformats.org/officeDocument/2006/relationships/image"/><Relationship Id="rId6" Target="../media/image94.jpeg" Type="http://schemas.openxmlformats.org/officeDocument/2006/relationships/image"/><Relationship Id="rId7" Target="../media/image95.jpeg" Type="http://schemas.openxmlformats.org/officeDocument/2006/relationships/image"/><Relationship Id="rId8" Target="../media/image96.jpeg" Type="http://schemas.openxmlformats.org/officeDocument/2006/relationships/image"/><Relationship Id="rId9" Target="../media/image97.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png" Type="http://schemas.openxmlformats.org/officeDocument/2006/relationships/image"/><Relationship Id="rId11" Target="../media/image107.svg" Type="http://schemas.openxmlformats.org/officeDocument/2006/relationships/image"/><Relationship Id="rId12" Target="../media/image108.png" Type="http://schemas.openxmlformats.org/officeDocument/2006/relationships/image"/><Relationship Id="rId13" Target="../media/image109.svg" Type="http://schemas.openxmlformats.org/officeDocument/2006/relationships/image"/><Relationship Id="rId14" Target="../media/image110.png" Type="http://schemas.openxmlformats.org/officeDocument/2006/relationships/image"/><Relationship Id="rId15" Target="../media/image111.svg" Type="http://schemas.openxmlformats.org/officeDocument/2006/relationships/image"/><Relationship Id="rId16" Target="../media/image112.png" Type="http://schemas.openxmlformats.org/officeDocument/2006/relationships/image"/><Relationship Id="rId17" Target="../media/image113.svg" Type="http://schemas.openxmlformats.org/officeDocument/2006/relationships/image"/><Relationship Id="rId18" Target="../media/image114.png" Type="http://schemas.openxmlformats.org/officeDocument/2006/relationships/image"/><Relationship Id="rId19" Target="../media/image115.svg" Type="http://schemas.openxmlformats.org/officeDocument/2006/relationships/image"/><Relationship Id="rId2" Target="../media/image98.gif" Type="http://schemas.openxmlformats.org/officeDocument/2006/relationships/image"/><Relationship Id="rId20" Target="../media/image116.png" Type="http://schemas.openxmlformats.org/officeDocument/2006/relationships/image"/><Relationship Id="rId21" Target="../media/image117.svg" Type="http://schemas.openxmlformats.org/officeDocument/2006/relationships/image"/><Relationship Id="rId22" Target="../media/image118.png" Type="http://schemas.openxmlformats.org/officeDocument/2006/relationships/image"/><Relationship Id="rId23" Target="../media/image119.svg" Type="http://schemas.openxmlformats.org/officeDocument/2006/relationships/image"/><Relationship Id="rId24" Target="../media/image120.png" Type="http://schemas.openxmlformats.org/officeDocument/2006/relationships/image"/><Relationship Id="rId25" Target="../media/image121.svg" Type="http://schemas.openxmlformats.org/officeDocument/2006/relationships/image"/><Relationship Id="rId26" Target="../media/image122.png" Type="http://schemas.openxmlformats.org/officeDocument/2006/relationships/image"/><Relationship Id="rId27" Target="../media/image123.svg" Type="http://schemas.openxmlformats.org/officeDocument/2006/relationships/image"/><Relationship Id="rId28" Target="../media/image124.png" Type="http://schemas.openxmlformats.org/officeDocument/2006/relationships/image"/><Relationship Id="rId3" Target="../media/image99.gif" Type="http://schemas.openxmlformats.org/officeDocument/2006/relationships/image"/><Relationship Id="rId4" Target="../media/image100.gif" Type="http://schemas.openxmlformats.org/officeDocument/2006/relationships/image"/><Relationship Id="rId5" Target="../media/image101.pn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 Id="rId8" Target="../media/image104.png" Type="http://schemas.openxmlformats.org/officeDocument/2006/relationships/image"/><Relationship Id="rId9" Target="../media/image10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1.png" Type="http://schemas.openxmlformats.org/officeDocument/2006/relationships/image"/><Relationship Id="rId11" Target="../media/image132.jpeg" Type="http://schemas.openxmlformats.org/officeDocument/2006/relationships/image"/><Relationship Id="rId12" Target="../media/image133.png" Type="http://schemas.openxmlformats.org/officeDocument/2006/relationships/image"/><Relationship Id="rId13" Target="../media/image134.svg" Type="http://schemas.openxmlformats.org/officeDocument/2006/relationships/image"/><Relationship Id="rId14" Target="../media/image135.png" Type="http://schemas.openxmlformats.org/officeDocument/2006/relationships/image"/><Relationship Id="rId15" Target="../media/image136.png" Type="http://schemas.openxmlformats.org/officeDocument/2006/relationships/image"/><Relationship Id="rId16" Target="../media/image137.png" Type="http://schemas.openxmlformats.org/officeDocument/2006/relationships/image"/><Relationship Id="rId17" Target="../media/image138.svg" Type="http://schemas.openxmlformats.org/officeDocument/2006/relationships/image"/><Relationship Id="rId2" Target="../media/image67.png" Type="http://schemas.openxmlformats.org/officeDocument/2006/relationships/image"/><Relationship Id="rId3" Target="../media/image71.png" Type="http://schemas.openxmlformats.org/officeDocument/2006/relationships/image"/><Relationship Id="rId4" Target="../media/image125.png" Type="http://schemas.openxmlformats.org/officeDocument/2006/relationships/image"/><Relationship Id="rId5" Target="../media/image126.png" Type="http://schemas.openxmlformats.org/officeDocument/2006/relationships/image"/><Relationship Id="rId6" Target="../media/image127.svg" Type="http://schemas.openxmlformats.org/officeDocument/2006/relationships/image"/><Relationship Id="rId7" Target="../media/image128.png" Type="http://schemas.openxmlformats.org/officeDocument/2006/relationships/image"/><Relationship Id="rId8" Target="../media/image129.png" Type="http://schemas.openxmlformats.org/officeDocument/2006/relationships/image"/><Relationship Id="rId9" Target="../media/image13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4.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jpeg" Type="http://schemas.openxmlformats.org/officeDocument/2006/relationships/image"/><Relationship Id="rId2" Target="../notesSlides/notesSlide7.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0" b="0"/>
            </a:stretch>
          </a:blipFill>
        </p:spPr>
      </p:sp>
      <p:grpSp>
        <p:nvGrpSpPr>
          <p:cNvPr name="Group 3" id="3"/>
          <p:cNvGrpSpPr/>
          <p:nvPr/>
        </p:nvGrpSpPr>
        <p:grpSpPr>
          <a:xfrm rot="0">
            <a:off x="9144000" y="1350063"/>
            <a:ext cx="8185485" cy="818548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alpha val="20784"/>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573973" y="1780036"/>
            <a:ext cx="7325539" cy="732553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065604" y="2271666"/>
            <a:ext cx="6469285" cy="646928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8888" r="0" b="-38888"/>
              </a:stretch>
            </a:blipFill>
          </p:spPr>
        </p:sp>
      </p:grpSp>
      <p:grpSp>
        <p:nvGrpSpPr>
          <p:cNvPr name="Group 11" id="11"/>
          <p:cNvGrpSpPr/>
          <p:nvPr/>
        </p:nvGrpSpPr>
        <p:grpSpPr>
          <a:xfrm rot="0">
            <a:off x="9412691" y="3886126"/>
            <a:ext cx="936805" cy="9368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100000">
                  <a:srgbClr val="FFFFFF">
                    <a:alpha val="100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6287865" y="6370554"/>
            <a:ext cx="782540" cy="7825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100000">
                  <a:srgbClr val="FFFFFF">
                    <a:alpha val="100000"/>
                  </a:srgbClr>
                </a:gs>
              </a:gsLst>
              <a:lin ang="0"/>
            </a:gra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5274757" y="7948453"/>
            <a:ext cx="543369" cy="543369"/>
          </a:xfrm>
          <a:custGeom>
            <a:avLst/>
            <a:gdLst/>
            <a:ahLst/>
            <a:cxnLst/>
            <a:rect r="r" b="b" t="t" l="l"/>
            <a:pathLst>
              <a:path h="543369" w="543369">
                <a:moveTo>
                  <a:pt x="0" y="0"/>
                </a:moveTo>
                <a:lnTo>
                  <a:pt x="543368" y="0"/>
                </a:lnTo>
                <a:lnTo>
                  <a:pt x="543368" y="543369"/>
                </a:lnTo>
                <a:lnTo>
                  <a:pt x="0" y="543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1310222" y="2443116"/>
            <a:ext cx="7175085" cy="3583119"/>
          </a:xfrm>
          <a:prstGeom prst="rect">
            <a:avLst/>
          </a:prstGeom>
        </p:spPr>
        <p:txBody>
          <a:bodyPr anchor="t" rtlCol="false" tIns="0" lIns="0" bIns="0" rIns="0">
            <a:spAutoFit/>
          </a:bodyPr>
          <a:lstStyle/>
          <a:p>
            <a:pPr algn="l">
              <a:lnSpc>
                <a:spcPts val="6637"/>
              </a:lnSpc>
            </a:pPr>
            <a:r>
              <a:rPr lang="en-US" sz="7542">
                <a:solidFill>
                  <a:srgbClr val="FFFFFF"/>
                </a:solidFill>
                <a:latin typeface="ITC Bauhaus Light"/>
                <a:ea typeface="ITC Bauhaus Light"/>
                <a:cs typeface="ITC Bauhaus Light"/>
                <a:sym typeface="ITC Bauhaus Light"/>
              </a:rPr>
              <a:t>Santé économique et énergies durables</a:t>
            </a:r>
          </a:p>
        </p:txBody>
      </p:sp>
      <p:sp>
        <p:nvSpPr>
          <p:cNvPr name="TextBox 20" id="20"/>
          <p:cNvSpPr txBox="true"/>
          <p:nvPr/>
        </p:nvSpPr>
        <p:spPr>
          <a:xfrm rot="0">
            <a:off x="1310222" y="8015128"/>
            <a:ext cx="5690424" cy="1688695"/>
          </a:xfrm>
          <a:prstGeom prst="rect">
            <a:avLst/>
          </a:prstGeom>
        </p:spPr>
        <p:txBody>
          <a:bodyPr anchor="t" rtlCol="false" tIns="0" lIns="0" bIns="0" rIns="0">
            <a:spAutoFit/>
          </a:bodyPr>
          <a:lstStyle/>
          <a:p>
            <a:pPr algn="l">
              <a:lnSpc>
                <a:spcPts val="1916"/>
              </a:lnSpc>
            </a:pPr>
            <a:r>
              <a:rPr lang="en-US" sz="2177">
                <a:solidFill>
                  <a:srgbClr val="FFFFFF"/>
                </a:solidFill>
                <a:latin typeface="Garet Bold"/>
                <a:ea typeface="Garet Bold"/>
                <a:cs typeface="Garet Bold"/>
                <a:sym typeface="Garet Bold"/>
              </a:rPr>
              <a:t>Juillet 2024</a:t>
            </a:r>
          </a:p>
          <a:p>
            <a:pPr algn="l">
              <a:lnSpc>
                <a:spcPts val="1916"/>
              </a:lnSpc>
            </a:pPr>
          </a:p>
          <a:p>
            <a:pPr algn="l">
              <a:lnSpc>
                <a:spcPts val="1916"/>
              </a:lnSpc>
            </a:pPr>
            <a:r>
              <a:rPr lang="en-US" sz="2177">
                <a:solidFill>
                  <a:srgbClr val="FFFFFF"/>
                </a:solidFill>
                <a:latin typeface="Garet"/>
                <a:ea typeface="Garet"/>
                <a:cs typeface="Garet"/>
                <a:sym typeface="Garet"/>
              </a:rPr>
              <a:t>Virginie Bremond</a:t>
            </a:r>
          </a:p>
          <a:p>
            <a:pPr algn="l">
              <a:lnSpc>
                <a:spcPts val="1916"/>
              </a:lnSpc>
            </a:pPr>
            <a:r>
              <a:rPr lang="en-US" sz="2177">
                <a:solidFill>
                  <a:srgbClr val="FFFFFF"/>
                </a:solidFill>
                <a:latin typeface="Garet"/>
                <a:ea typeface="Garet"/>
                <a:cs typeface="Garet"/>
                <a:sym typeface="Garet"/>
              </a:rPr>
              <a:t>Hera Brovina</a:t>
            </a:r>
          </a:p>
          <a:p>
            <a:pPr algn="l">
              <a:lnSpc>
                <a:spcPts val="1916"/>
              </a:lnSpc>
            </a:pPr>
            <a:r>
              <a:rPr lang="en-US" sz="2177">
                <a:solidFill>
                  <a:srgbClr val="FFFFFF"/>
                </a:solidFill>
                <a:latin typeface="Garet"/>
                <a:ea typeface="Garet"/>
                <a:cs typeface="Garet"/>
                <a:sym typeface="Garet"/>
              </a:rPr>
              <a:t>Arthur Houdaille</a:t>
            </a:r>
          </a:p>
          <a:p>
            <a:pPr algn="l">
              <a:lnSpc>
                <a:spcPts val="1916"/>
              </a:lnSpc>
            </a:pPr>
            <a:r>
              <a:rPr lang="en-US" sz="2177">
                <a:solidFill>
                  <a:srgbClr val="FFFFFF"/>
                </a:solidFill>
                <a:latin typeface="Garet"/>
                <a:ea typeface="Garet"/>
                <a:cs typeface="Garet"/>
                <a:sym typeface="Garet"/>
              </a:rPr>
              <a:t>Sophie Rojanathara</a:t>
            </a:r>
          </a:p>
          <a:p>
            <a:pPr algn="l">
              <a:lnSpc>
                <a:spcPts val="1916"/>
              </a:lnSpc>
            </a:pPr>
            <a:r>
              <a:rPr lang="en-US" sz="2177">
                <a:solidFill>
                  <a:srgbClr val="FFFFFF"/>
                </a:solidFill>
                <a:latin typeface="Garet"/>
                <a:ea typeface="Garet"/>
                <a:cs typeface="Garet"/>
                <a:sym typeface="Garet"/>
              </a:rPr>
              <a:t>Marine Tassetto</a:t>
            </a:r>
          </a:p>
        </p:txBody>
      </p:sp>
      <p:grpSp>
        <p:nvGrpSpPr>
          <p:cNvPr name="Group 21" id="21"/>
          <p:cNvGrpSpPr/>
          <p:nvPr/>
        </p:nvGrpSpPr>
        <p:grpSpPr>
          <a:xfrm rot="0">
            <a:off x="14968142" y="2137293"/>
            <a:ext cx="459247" cy="45924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100000">
                  <a:srgbClr val="FFFFFF">
                    <a:alpha val="100000"/>
                  </a:srgbClr>
                </a:gs>
              </a:gsLst>
              <a:lin ang="0"/>
            </a:gradFill>
            <a:ln cap="sq">
              <a:no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87770" y="-1356352"/>
            <a:ext cx="9497089" cy="14288697"/>
            <a:chOff x="0" y="0"/>
            <a:chExt cx="2501291" cy="3763278"/>
          </a:xfrm>
        </p:grpSpPr>
        <p:sp>
          <p:nvSpPr>
            <p:cNvPr name="Freeform 3" id="3"/>
            <p:cNvSpPr/>
            <p:nvPr/>
          </p:nvSpPr>
          <p:spPr>
            <a:xfrm flipH="false" flipV="false" rot="0">
              <a:off x="0" y="0"/>
              <a:ext cx="2501291" cy="3763278"/>
            </a:xfrm>
            <a:custGeom>
              <a:avLst/>
              <a:gdLst/>
              <a:ahLst/>
              <a:cxnLst/>
              <a:rect r="r" b="b" t="t" l="l"/>
              <a:pathLst>
                <a:path h="3763278" w="2501291">
                  <a:moveTo>
                    <a:pt x="0" y="0"/>
                  </a:moveTo>
                  <a:lnTo>
                    <a:pt x="2501291" y="0"/>
                  </a:lnTo>
                  <a:lnTo>
                    <a:pt x="2501291" y="3763278"/>
                  </a:lnTo>
                  <a:lnTo>
                    <a:pt x="0" y="3763278"/>
                  </a:lnTo>
                  <a:close/>
                </a:path>
              </a:pathLst>
            </a:custGeom>
            <a:solidFill>
              <a:srgbClr val="647B54"/>
            </a:solidFill>
          </p:spPr>
        </p:sp>
        <p:sp>
          <p:nvSpPr>
            <p:cNvPr name="TextBox 4" id="4"/>
            <p:cNvSpPr txBox="true"/>
            <p:nvPr/>
          </p:nvSpPr>
          <p:spPr>
            <a:xfrm>
              <a:off x="0" y="-38100"/>
              <a:ext cx="2501291" cy="38013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86538" y="2506014"/>
            <a:ext cx="9139895" cy="6752286"/>
          </a:xfrm>
          <a:custGeom>
            <a:avLst/>
            <a:gdLst/>
            <a:ahLst/>
            <a:cxnLst/>
            <a:rect r="r" b="b" t="t" l="l"/>
            <a:pathLst>
              <a:path h="6752286" w="9139895">
                <a:moveTo>
                  <a:pt x="0" y="0"/>
                </a:moveTo>
                <a:lnTo>
                  <a:pt x="9139895" y="0"/>
                </a:lnTo>
                <a:lnTo>
                  <a:pt x="9139895" y="6752286"/>
                </a:lnTo>
                <a:lnTo>
                  <a:pt x="0" y="6752286"/>
                </a:lnTo>
                <a:lnTo>
                  <a:pt x="0" y="0"/>
                </a:lnTo>
                <a:close/>
              </a:path>
            </a:pathLst>
          </a:custGeom>
          <a:blipFill>
            <a:blip r:embed="rId5"/>
            <a:stretch>
              <a:fillRect l="0" t="0" r="0" b="0"/>
            </a:stretch>
          </a:blipFill>
        </p:spPr>
      </p:sp>
      <p:grpSp>
        <p:nvGrpSpPr>
          <p:cNvPr name="Group 7" id="7"/>
          <p:cNvGrpSpPr/>
          <p:nvPr/>
        </p:nvGrpSpPr>
        <p:grpSpPr>
          <a:xfrm rot="0">
            <a:off x="2064161" y="2229981"/>
            <a:ext cx="7079839" cy="580086"/>
            <a:chOff x="0" y="0"/>
            <a:chExt cx="1864649" cy="152780"/>
          </a:xfrm>
        </p:grpSpPr>
        <p:sp>
          <p:nvSpPr>
            <p:cNvPr name="Freeform 8" id="8"/>
            <p:cNvSpPr/>
            <p:nvPr/>
          </p:nvSpPr>
          <p:spPr>
            <a:xfrm flipH="false" flipV="false" rot="0">
              <a:off x="0" y="0"/>
              <a:ext cx="1864649" cy="152780"/>
            </a:xfrm>
            <a:custGeom>
              <a:avLst/>
              <a:gdLst/>
              <a:ahLst/>
              <a:cxnLst/>
              <a:rect r="r" b="b" t="t" l="l"/>
              <a:pathLst>
                <a:path h="152780" w="1864649">
                  <a:moveTo>
                    <a:pt x="0" y="0"/>
                  </a:moveTo>
                  <a:lnTo>
                    <a:pt x="1864649" y="0"/>
                  </a:lnTo>
                  <a:lnTo>
                    <a:pt x="1864649" y="152780"/>
                  </a:lnTo>
                  <a:lnTo>
                    <a:pt x="0" y="152780"/>
                  </a:lnTo>
                  <a:close/>
                </a:path>
              </a:pathLst>
            </a:custGeom>
            <a:solidFill>
              <a:srgbClr val="FFFFFF"/>
            </a:solidFill>
          </p:spPr>
        </p:sp>
        <p:sp>
          <p:nvSpPr>
            <p:cNvPr name="TextBox 9" id="9"/>
            <p:cNvSpPr txBox="true"/>
            <p:nvPr/>
          </p:nvSpPr>
          <p:spPr>
            <a:xfrm>
              <a:off x="0" y="-9525"/>
              <a:ext cx="1864649" cy="162305"/>
            </a:xfrm>
            <a:prstGeom prst="rect">
              <a:avLst/>
            </a:prstGeom>
          </p:spPr>
          <p:txBody>
            <a:bodyPr anchor="ctr" rtlCol="false" tIns="50800" lIns="50800" bIns="50800" rIns="50800"/>
            <a:lstStyle/>
            <a:p>
              <a:pPr algn="ctr">
                <a:lnSpc>
                  <a:spcPts val="2574"/>
                </a:lnSpc>
              </a:pPr>
            </a:p>
          </p:txBody>
        </p:sp>
      </p:grpSp>
      <p:sp>
        <p:nvSpPr>
          <p:cNvPr name="TextBox 10" id="10"/>
          <p:cNvSpPr txBox="true"/>
          <p:nvPr/>
        </p:nvSpPr>
        <p:spPr>
          <a:xfrm rot="0">
            <a:off x="2147062" y="1334598"/>
            <a:ext cx="5621332"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Indicateurs macro</a:t>
            </a:r>
          </a:p>
        </p:txBody>
      </p:sp>
      <p:sp>
        <p:nvSpPr>
          <p:cNvPr name="TextBox 11" id="11"/>
          <p:cNvSpPr txBox="true"/>
          <p:nvPr/>
        </p:nvSpPr>
        <p:spPr>
          <a:xfrm rot="0">
            <a:off x="10323530" y="2477439"/>
            <a:ext cx="7964470" cy="636681"/>
          </a:xfrm>
          <a:prstGeom prst="rect">
            <a:avLst/>
          </a:prstGeom>
        </p:spPr>
        <p:txBody>
          <a:bodyPr anchor="t" rtlCol="false" tIns="0" lIns="0" bIns="0" rIns="0">
            <a:spAutoFit/>
          </a:bodyPr>
          <a:lstStyle/>
          <a:p>
            <a:pPr algn="l">
              <a:lnSpc>
                <a:spcPts val="5014"/>
              </a:lnSpc>
            </a:pPr>
            <a:r>
              <a:rPr lang="en-US" sz="4044">
                <a:solidFill>
                  <a:srgbClr val="FFFFFF"/>
                </a:solidFill>
                <a:latin typeface="Yeseva One"/>
                <a:ea typeface="Yeseva One"/>
                <a:cs typeface="Yeseva One"/>
                <a:sym typeface="Yeseva One"/>
              </a:rPr>
              <a:t>REGROUPEMENT DE PAYS</a:t>
            </a:r>
          </a:p>
        </p:txBody>
      </p:sp>
      <p:sp>
        <p:nvSpPr>
          <p:cNvPr name="TextBox 12" id="12"/>
          <p:cNvSpPr txBox="true"/>
          <p:nvPr/>
        </p:nvSpPr>
        <p:spPr>
          <a:xfrm rot="0">
            <a:off x="10323530" y="3854328"/>
            <a:ext cx="7771427" cy="3268581"/>
          </a:xfrm>
          <a:prstGeom prst="rect">
            <a:avLst/>
          </a:prstGeom>
        </p:spPr>
        <p:txBody>
          <a:bodyPr anchor="t" rtlCol="false" tIns="0" lIns="0" bIns="0" rIns="0">
            <a:spAutoFit/>
          </a:bodyPr>
          <a:lstStyle/>
          <a:p>
            <a:pPr algn="l">
              <a:lnSpc>
                <a:spcPts val="3745"/>
              </a:lnSpc>
            </a:pPr>
            <a:r>
              <a:rPr lang="en-US" sz="2881">
                <a:solidFill>
                  <a:srgbClr val="FFFFFF"/>
                </a:solidFill>
                <a:latin typeface="Garet"/>
                <a:ea typeface="Garet"/>
                <a:cs typeface="Garet"/>
                <a:sym typeface="Garet"/>
              </a:rPr>
              <a:t>3 clusters selon leur score de compétitivité globale (GCI, note de 1 à 7):</a:t>
            </a:r>
          </a:p>
          <a:p>
            <a:pPr algn="l">
              <a:lnSpc>
                <a:spcPts val="3745"/>
              </a:lnSpc>
            </a:pPr>
          </a:p>
          <a:p>
            <a:pPr algn="l">
              <a:lnSpc>
                <a:spcPts val="3745"/>
              </a:lnSpc>
            </a:pPr>
            <a:r>
              <a:rPr lang="en-US" sz="2881">
                <a:solidFill>
                  <a:srgbClr val="FFFFFF"/>
                </a:solidFill>
                <a:latin typeface="Garet"/>
                <a:ea typeface="Garet"/>
                <a:cs typeface="Garet"/>
                <a:sym typeface="Garet"/>
              </a:rPr>
              <a:t>&gt; </a:t>
            </a:r>
            <a:r>
              <a:rPr lang="en-US" sz="2881">
                <a:solidFill>
                  <a:srgbClr val="FFFFFF"/>
                </a:solidFill>
                <a:latin typeface="Garet"/>
                <a:ea typeface="Garet"/>
                <a:cs typeface="Garet"/>
                <a:sym typeface="Garet"/>
              </a:rPr>
              <a:t>Low (score allant jusque 4,8)</a:t>
            </a:r>
          </a:p>
          <a:p>
            <a:pPr algn="l">
              <a:lnSpc>
                <a:spcPts val="3745"/>
              </a:lnSpc>
            </a:pPr>
            <a:r>
              <a:rPr lang="en-US" sz="2881">
                <a:solidFill>
                  <a:srgbClr val="FFFFFF"/>
                </a:solidFill>
                <a:latin typeface="Garet"/>
                <a:ea typeface="Garet"/>
                <a:cs typeface="Garet"/>
                <a:sym typeface="Garet"/>
              </a:rPr>
              <a:t>&gt; Medium (score entre 4,8 et 5,5)</a:t>
            </a:r>
          </a:p>
          <a:p>
            <a:pPr algn="l">
              <a:lnSpc>
                <a:spcPts val="3745"/>
              </a:lnSpc>
            </a:pPr>
            <a:r>
              <a:rPr lang="en-US" sz="2881">
                <a:solidFill>
                  <a:srgbClr val="FFFFFF"/>
                </a:solidFill>
                <a:latin typeface="Garet"/>
                <a:ea typeface="Garet"/>
                <a:cs typeface="Garet"/>
                <a:sym typeface="Garet"/>
              </a:rPr>
              <a:t>&gt; High (score au-delà de 5,5)</a:t>
            </a:r>
          </a:p>
          <a:p>
            <a:pPr algn="l">
              <a:lnSpc>
                <a:spcPts val="3745"/>
              </a:lnSpc>
            </a:pPr>
          </a:p>
        </p:txBody>
      </p:sp>
      <p:sp>
        <p:nvSpPr>
          <p:cNvPr name="TextBox 13" id="13"/>
          <p:cNvSpPr txBox="true"/>
          <p:nvPr/>
        </p:nvSpPr>
        <p:spPr>
          <a:xfrm rot="0">
            <a:off x="1119932" y="2373529"/>
            <a:ext cx="8024068" cy="273939"/>
          </a:xfrm>
          <a:prstGeom prst="rect">
            <a:avLst/>
          </a:prstGeom>
        </p:spPr>
        <p:txBody>
          <a:bodyPr anchor="t" rtlCol="false" tIns="0" lIns="0" bIns="0" rIns="0">
            <a:spAutoFit/>
          </a:bodyPr>
          <a:lstStyle/>
          <a:p>
            <a:pPr algn="ctr">
              <a:lnSpc>
                <a:spcPts val="2184"/>
              </a:lnSpc>
              <a:spcBef>
                <a:spcPct val="0"/>
              </a:spcBef>
            </a:pPr>
            <a:r>
              <a:rPr lang="en-US" sz="1680">
                <a:solidFill>
                  <a:srgbClr val="487307"/>
                </a:solidFill>
                <a:latin typeface="Garet Bold"/>
                <a:ea typeface="Garet Bold"/>
                <a:cs typeface="Garet Bold"/>
                <a:sym typeface="Garet Bold"/>
              </a:rPr>
              <a:t>Regroupement pays selon la moyenne score économique sur la période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986395" y="925986"/>
            <a:ext cx="8301605" cy="1729302"/>
            <a:chOff x="0" y="0"/>
            <a:chExt cx="11068807" cy="2305736"/>
          </a:xfrm>
        </p:grpSpPr>
        <p:pic>
          <p:nvPicPr>
            <p:cNvPr name="Picture 4" id="4"/>
            <p:cNvPicPr>
              <a:picLocks noChangeAspect="true"/>
            </p:cNvPicPr>
            <p:nvPr/>
          </p:nvPicPr>
          <p:blipFill>
            <a:blip r:embed="rId5"/>
            <a:srcRect l="0" t="34396" r="0" b="34396"/>
            <a:stretch>
              <a:fillRect/>
            </a:stretch>
          </p:blipFill>
          <p:spPr>
            <a:xfrm flipH="false" flipV="false">
              <a:off x="0" y="0"/>
              <a:ext cx="11068807" cy="2305736"/>
            </a:xfrm>
            <a:prstGeom prst="rect">
              <a:avLst/>
            </a:prstGeom>
          </p:spPr>
        </p:pic>
      </p:grpSp>
      <p:sp>
        <p:nvSpPr>
          <p:cNvPr name="Freeform 5" id="5"/>
          <p:cNvSpPr/>
          <p:nvPr/>
        </p:nvSpPr>
        <p:spPr>
          <a:xfrm flipH="false" flipV="false" rot="0">
            <a:off x="496274" y="2695009"/>
            <a:ext cx="8241445" cy="6563291"/>
          </a:xfrm>
          <a:custGeom>
            <a:avLst/>
            <a:gdLst/>
            <a:ahLst/>
            <a:cxnLst/>
            <a:rect r="r" b="b" t="t" l="l"/>
            <a:pathLst>
              <a:path h="6563291" w="8241445">
                <a:moveTo>
                  <a:pt x="0" y="0"/>
                </a:moveTo>
                <a:lnTo>
                  <a:pt x="8241445" y="0"/>
                </a:lnTo>
                <a:lnTo>
                  <a:pt x="8241445" y="6563291"/>
                </a:lnTo>
                <a:lnTo>
                  <a:pt x="0" y="6563291"/>
                </a:lnTo>
                <a:lnTo>
                  <a:pt x="0" y="0"/>
                </a:lnTo>
                <a:close/>
              </a:path>
            </a:pathLst>
          </a:custGeom>
          <a:blipFill>
            <a:blip r:embed="rId6"/>
            <a:stretch>
              <a:fillRect l="0" t="0" r="0" b="0"/>
            </a:stretch>
          </a:blipFill>
        </p:spPr>
      </p:sp>
      <p:sp>
        <p:nvSpPr>
          <p:cNvPr name="TextBox 6" id="6"/>
          <p:cNvSpPr txBox="true"/>
          <p:nvPr/>
        </p:nvSpPr>
        <p:spPr>
          <a:xfrm rot="0">
            <a:off x="9986395" y="4727165"/>
            <a:ext cx="8102419" cy="2460879"/>
          </a:xfrm>
          <a:prstGeom prst="rect">
            <a:avLst/>
          </a:prstGeom>
        </p:spPr>
        <p:txBody>
          <a:bodyPr anchor="t" rtlCol="false" tIns="0" lIns="0" bIns="0" rIns="0">
            <a:spAutoFit/>
          </a:bodyPr>
          <a:lstStyle/>
          <a:p>
            <a:pPr algn="l">
              <a:lnSpc>
                <a:spcPts val="4003"/>
              </a:lnSpc>
            </a:pPr>
            <a:r>
              <a:rPr lang="en-US" sz="3079">
                <a:solidFill>
                  <a:srgbClr val="647B54"/>
                </a:solidFill>
                <a:latin typeface="Yeseva One"/>
                <a:ea typeface="Yeseva One"/>
                <a:cs typeface="Yeseva One"/>
                <a:sym typeface="Yeseva One"/>
              </a:rPr>
              <a:t>Score moyen de santé économique 2017 </a:t>
            </a:r>
          </a:p>
          <a:p>
            <a:pPr algn="l">
              <a:lnSpc>
                <a:spcPts val="3093"/>
              </a:lnSpc>
            </a:pPr>
          </a:p>
          <a:p>
            <a:pPr algn="l" marL="513841" indent="-256921" lvl="1">
              <a:lnSpc>
                <a:spcPts val="3093"/>
              </a:lnSpc>
              <a:buFont typeface="Arial"/>
              <a:buChar char="•"/>
            </a:pPr>
            <a:r>
              <a:rPr lang="en-US" sz="2379">
                <a:solidFill>
                  <a:srgbClr val="647B54"/>
                </a:solidFill>
                <a:latin typeface="Garet"/>
                <a:ea typeface="Garet"/>
                <a:cs typeface="Garet"/>
                <a:sym typeface="Garet"/>
              </a:rPr>
              <a:t>Cluster Low : </a:t>
            </a:r>
            <a:r>
              <a:rPr lang="en-US" sz="2379">
                <a:solidFill>
                  <a:srgbClr val="FF3131"/>
                </a:solidFill>
                <a:latin typeface="Garet Bold"/>
                <a:ea typeface="Garet Bold"/>
                <a:cs typeface="Garet Bold"/>
                <a:sym typeface="Garet Bold"/>
              </a:rPr>
              <a:t>4,61 </a:t>
            </a:r>
            <a:r>
              <a:rPr lang="en-US" sz="2379">
                <a:solidFill>
                  <a:srgbClr val="647B54"/>
                </a:solidFill>
                <a:latin typeface="Garet"/>
                <a:ea typeface="Garet"/>
                <a:cs typeface="Garet"/>
                <a:sym typeface="Garet"/>
              </a:rPr>
              <a:t>/ 7</a:t>
            </a:r>
          </a:p>
          <a:p>
            <a:pPr algn="l" marL="513841" indent="-256921" lvl="1">
              <a:lnSpc>
                <a:spcPts val="3093"/>
              </a:lnSpc>
              <a:buFont typeface="Arial"/>
              <a:buChar char="•"/>
            </a:pPr>
            <a:r>
              <a:rPr lang="en-US" sz="2379">
                <a:solidFill>
                  <a:srgbClr val="647B54"/>
                </a:solidFill>
                <a:latin typeface="Garet"/>
                <a:ea typeface="Garet"/>
                <a:cs typeface="Garet"/>
                <a:sym typeface="Garet"/>
              </a:rPr>
              <a:t>Cluster Medium : </a:t>
            </a:r>
            <a:r>
              <a:rPr lang="en-US" sz="2379">
                <a:solidFill>
                  <a:srgbClr val="3131F1"/>
                </a:solidFill>
                <a:latin typeface="Garet Bold"/>
                <a:ea typeface="Garet Bold"/>
                <a:cs typeface="Garet Bold"/>
                <a:sym typeface="Garet Bold"/>
              </a:rPr>
              <a:t>5,40</a:t>
            </a:r>
            <a:r>
              <a:rPr lang="en-US" sz="2379">
                <a:solidFill>
                  <a:srgbClr val="647B54"/>
                </a:solidFill>
                <a:latin typeface="Garet"/>
                <a:ea typeface="Garet"/>
                <a:cs typeface="Garet"/>
                <a:sym typeface="Garet"/>
              </a:rPr>
              <a:t> / 7</a:t>
            </a:r>
          </a:p>
          <a:p>
            <a:pPr algn="l" marL="513841" indent="-256921" lvl="1">
              <a:lnSpc>
                <a:spcPts val="3093"/>
              </a:lnSpc>
              <a:buFont typeface="Arial"/>
              <a:buChar char="•"/>
            </a:pPr>
            <a:r>
              <a:rPr lang="en-US" sz="2379">
                <a:solidFill>
                  <a:srgbClr val="647B54"/>
                </a:solidFill>
                <a:latin typeface="Garet"/>
                <a:ea typeface="Garet"/>
                <a:cs typeface="Garet"/>
                <a:sym typeface="Garet"/>
              </a:rPr>
              <a:t>Cluster High : </a:t>
            </a:r>
            <a:r>
              <a:rPr lang="en-US" sz="2379">
                <a:solidFill>
                  <a:srgbClr val="469C41"/>
                </a:solidFill>
                <a:latin typeface="Garet Bold"/>
                <a:ea typeface="Garet Bold"/>
                <a:cs typeface="Garet Bold"/>
                <a:sym typeface="Garet Bold"/>
              </a:rPr>
              <a:t>5,72</a:t>
            </a:r>
            <a:r>
              <a:rPr lang="en-US" sz="2379">
                <a:solidFill>
                  <a:srgbClr val="647B54"/>
                </a:solidFill>
                <a:latin typeface="Garet"/>
                <a:ea typeface="Garet"/>
                <a:cs typeface="Garet"/>
                <a:sym typeface="Garet"/>
              </a:rPr>
              <a:t> / 7</a:t>
            </a:r>
          </a:p>
          <a:p>
            <a:pPr algn="l">
              <a:lnSpc>
                <a:spcPts val="3093"/>
              </a:lnSpc>
            </a:pPr>
          </a:p>
        </p:txBody>
      </p:sp>
      <p:sp>
        <p:nvSpPr>
          <p:cNvPr name="TextBox 7" id="7"/>
          <p:cNvSpPr txBox="true"/>
          <p:nvPr/>
        </p:nvSpPr>
        <p:spPr>
          <a:xfrm rot="0">
            <a:off x="2147062" y="1334598"/>
            <a:ext cx="6996938"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Indicateurs macro</a:t>
            </a:r>
          </a:p>
        </p:txBody>
      </p:sp>
      <p:grpSp>
        <p:nvGrpSpPr>
          <p:cNvPr name="Group 8" id="8"/>
          <p:cNvGrpSpPr/>
          <p:nvPr/>
        </p:nvGrpSpPr>
        <p:grpSpPr>
          <a:xfrm rot="0">
            <a:off x="1972930" y="2365245"/>
            <a:ext cx="7079839" cy="580086"/>
            <a:chOff x="0" y="0"/>
            <a:chExt cx="1864649" cy="152780"/>
          </a:xfrm>
        </p:grpSpPr>
        <p:sp>
          <p:nvSpPr>
            <p:cNvPr name="Freeform 9" id="9"/>
            <p:cNvSpPr/>
            <p:nvPr/>
          </p:nvSpPr>
          <p:spPr>
            <a:xfrm flipH="false" flipV="false" rot="0">
              <a:off x="0" y="0"/>
              <a:ext cx="1864649" cy="152780"/>
            </a:xfrm>
            <a:custGeom>
              <a:avLst/>
              <a:gdLst/>
              <a:ahLst/>
              <a:cxnLst/>
              <a:rect r="r" b="b" t="t" l="l"/>
              <a:pathLst>
                <a:path h="152780" w="1864649">
                  <a:moveTo>
                    <a:pt x="0" y="0"/>
                  </a:moveTo>
                  <a:lnTo>
                    <a:pt x="1864649" y="0"/>
                  </a:lnTo>
                  <a:lnTo>
                    <a:pt x="1864649" y="152780"/>
                  </a:lnTo>
                  <a:lnTo>
                    <a:pt x="0" y="152780"/>
                  </a:lnTo>
                  <a:close/>
                </a:path>
              </a:pathLst>
            </a:custGeom>
            <a:solidFill>
              <a:srgbClr val="FFFFFF"/>
            </a:solidFill>
          </p:spPr>
        </p:sp>
        <p:sp>
          <p:nvSpPr>
            <p:cNvPr name="TextBox 10" id="10"/>
            <p:cNvSpPr txBox="true"/>
            <p:nvPr/>
          </p:nvSpPr>
          <p:spPr>
            <a:xfrm>
              <a:off x="0" y="-9525"/>
              <a:ext cx="1864649" cy="162305"/>
            </a:xfrm>
            <a:prstGeom prst="rect">
              <a:avLst/>
            </a:prstGeom>
          </p:spPr>
          <p:txBody>
            <a:bodyPr anchor="ctr" rtlCol="false" tIns="50800" lIns="50800" bIns="50800" rIns="50800"/>
            <a:lstStyle/>
            <a:p>
              <a:pPr algn="ctr">
                <a:lnSpc>
                  <a:spcPts val="2574"/>
                </a:lnSpc>
              </a:pPr>
            </a:p>
          </p:txBody>
        </p:sp>
      </p:grpSp>
      <p:sp>
        <p:nvSpPr>
          <p:cNvPr name="TextBox 11" id="11"/>
          <p:cNvSpPr txBox="true"/>
          <p:nvPr/>
        </p:nvSpPr>
        <p:spPr>
          <a:xfrm rot="0">
            <a:off x="2353600" y="2636238"/>
            <a:ext cx="6318498" cy="273939"/>
          </a:xfrm>
          <a:prstGeom prst="rect">
            <a:avLst/>
          </a:prstGeom>
        </p:spPr>
        <p:txBody>
          <a:bodyPr anchor="t" rtlCol="false" tIns="0" lIns="0" bIns="0" rIns="0">
            <a:spAutoFit/>
          </a:bodyPr>
          <a:lstStyle/>
          <a:p>
            <a:pPr algn="ctr">
              <a:lnSpc>
                <a:spcPts val="2184"/>
              </a:lnSpc>
              <a:spcBef>
                <a:spcPct val="0"/>
              </a:spcBef>
            </a:pPr>
            <a:r>
              <a:rPr lang="en-US" sz="1680">
                <a:solidFill>
                  <a:srgbClr val="487307"/>
                </a:solidFill>
                <a:latin typeface="Garet Bold"/>
                <a:ea typeface="Garet Bold"/>
                <a:cs typeface="Garet Bold"/>
                <a:sym typeface="Garet Bold"/>
              </a:rPr>
              <a:t>Comparaison des scores de santé par pilliers par cluster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7F8E73"/>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377128" y="2018005"/>
            <a:ext cx="15533745" cy="4467510"/>
          </a:xfrm>
          <a:prstGeom prst="rect">
            <a:avLst/>
          </a:prstGeom>
        </p:spPr>
        <p:txBody>
          <a:bodyPr anchor="t" rtlCol="false" tIns="0" lIns="0" bIns="0" rIns="0">
            <a:spAutoFit/>
          </a:bodyPr>
          <a:lstStyle/>
          <a:p>
            <a:pPr algn="l">
              <a:lnSpc>
                <a:spcPts val="8909"/>
              </a:lnSpc>
            </a:pPr>
          </a:p>
          <a:p>
            <a:pPr algn="l">
              <a:lnSpc>
                <a:spcPts val="8909"/>
              </a:lnSpc>
            </a:pPr>
          </a:p>
          <a:p>
            <a:pPr algn="l">
              <a:lnSpc>
                <a:spcPts val="8909"/>
              </a:lnSpc>
            </a:pPr>
            <a:r>
              <a:rPr lang="en-US" sz="6363">
                <a:solidFill>
                  <a:srgbClr val="FFFFFF"/>
                </a:solidFill>
                <a:latin typeface="Yeseva One"/>
                <a:ea typeface="Yeseva One"/>
                <a:cs typeface="Yeseva One"/>
                <a:sym typeface="Yeseva One"/>
              </a:rPr>
              <a:t>Dynamique des clusters </a:t>
            </a:r>
          </a:p>
          <a:p>
            <a:pPr algn="l">
              <a:lnSpc>
                <a:spcPts val="8909"/>
              </a:lnSpc>
              <a:spcBef>
                <a:spcPct val="0"/>
              </a:spcBef>
            </a:pPr>
            <a:r>
              <a:rPr lang="en-US" sz="6363">
                <a:solidFill>
                  <a:srgbClr val="FFFFFF"/>
                </a:solidFill>
                <a:latin typeface="Yeseva One"/>
                <a:ea typeface="Yeseva One"/>
                <a:cs typeface="Yeseva One"/>
                <a:sym typeface="Yeseva One"/>
              </a:rPr>
              <a:t>Cluster Low</a:t>
            </a:r>
          </a:p>
        </p:txBody>
      </p:sp>
      <p:sp>
        <p:nvSpPr>
          <p:cNvPr name="Freeform 6" id="6"/>
          <p:cNvSpPr/>
          <p:nvPr/>
        </p:nvSpPr>
        <p:spPr>
          <a:xfrm flipH="false" flipV="false" rot="0">
            <a:off x="1377128" y="1093380"/>
            <a:ext cx="455865" cy="482110"/>
          </a:xfrm>
          <a:custGeom>
            <a:avLst/>
            <a:gdLst/>
            <a:ahLst/>
            <a:cxnLst/>
            <a:rect r="r" b="b" t="t" l="l"/>
            <a:pathLst>
              <a:path h="482110" w="455865">
                <a:moveTo>
                  <a:pt x="0" y="0"/>
                </a:moveTo>
                <a:lnTo>
                  <a:pt x="455865" y="0"/>
                </a:lnTo>
                <a:lnTo>
                  <a:pt x="455865"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147062" y="1119451"/>
            <a:ext cx="6996938" cy="456039"/>
          </a:xfrm>
          <a:prstGeom prst="rect">
            <a:avLst/>
          </a:prstGeom>
        </p:spPr>
        <p:txBody>
          <a:bodyPr anchor="t" rtlCol="false" tIns="0" lIns="0" bIns="0" rIns="0">
            <a:spAutoFit/>
          </a:bodyPr>
          <a:lstStyle/>
          <a:p>
            <a:pPr algn="l">
              <a:lnSpc>
                <a:spcPts val="3738"/>
              </a:lnSpc>
              <a:spcBef>
                <a:spcPct val="0"/>
              </a:spcBef>
            </a:pPr>
            <a:r>
              <a:rPr lang="en-US" sz="2670">
                <a:solidFill>
                  <a:srgbClr val="FFFFFF"/>
                </a:solidFill>
                <a:latin typeface="Yeseva One"/>
                <a:ea typeface="Yeseva One"/>
                <a:cs typeface="Yeseva One"/>
                <a:sym typeface="Yeseva One"/>
              </a:rPr>
              <a:t>Analyse Macro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47062" y="2350218"/>
            <a:ext cx="768715" cy="806090"/>
          </a:xfrm>
          <a:custGeom>
            <a:avLst/>
            <a:gdLst/>
            <a:ahLst/>
            <a:cxnLst/>
            <a:rect r="r" b="b" t="t" l="l"/>
            <a:pathLst>
              <a:path h="806090" w="768715">
                <a:moveTo>
                  <a:pt x="0" y="0"/>
                </a:moveTo>
                <a:lnTo>
                  <a:pt x="768714" y="0"/>
                </a:lnTo>
                <a:lnTo>
                  <a:pt x="768714" y="806089"/>
                </a:lnTo>
                <a:lnTo>
                  <a:pt x="0" y="806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101380" y="3594457"/>
            <a:ext cx="814396" cy="438756"/>
          </a:xfrm>
          <a:custGeom>
            <a:avLst/>
            <a:gdLst/>
            <a:ahLst/>
            <a:cxnLst/>
            <a:rect r="r" b="b" t="t" l="l"/>
            <a:pathLst>
              <a:path h="438756" w="814396">
                <a:moveTo>
                  <a:pt x="0" y="0"/>
                </a:moveTo>
                <a:lnTo>
                  <a:pt x="814396" y="0"/>
                </a:lnTo>
                <a:lnTo>
                  <a:pt x="814396" y="438756"/>
                </a:lnTo>
                <a:lnTo>
                  <a:pt x="0" y="4387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172510" y="4446521"/>
            <a:ext cx="672137" cy="672137"/>
          </a:xfrm>
          <a:custGeom>
            <a:avLst/>
            <a:gdLst/>
            <a:ahLst/>
            <a:cxnLst/>
            <a:rect r="r" b="b" t="t" l="l"/>
            <a:pathLst>
              <a:path h="672137" w="672137">
                <a:moveTo>
                  <a:pt x="0" y="0"/>
                </a:moveTo>
                <a:lnTo>
                  <a:pt x="672137" y="0"/>
                </a:lnTo>
                <a:lnTo>
                  <a:pt x="672137" y="672137"/>
                </a:lnTo>
                <a:lnTo>
                  <a:pt x="0" y="6721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47062" y="5143500"/>
            <a:ext cx="7448204" cy="4636127"/>
          </a:xfrm>
          <a:custGeom>
            <a:avLst/>
            <a:gdLst/>
            <a:ahLst/>
            <a:cxnLst/>
            <a:rect r="r" b="b" t="t" l="l"/>
            <a:pathLst>
              <a:path h="4636127" w="7448204">
                <a:moveTo>
                  <a:pt x="0" y="0"/>
                </a:moveTo>
                <a:lnTo>
                  <a:pt x="7448203" y="0"/>
                </a:lnTo>
                <a:lnTo>
                  <a:pt x="7448203" y="4636127"/>
                </a:lnTo>
                <a:lnTo>
                  <a:pt x="0" y="4636127"/>
                </a:lnTo>
                <a:lnTo>
                  <a:pt x="0" y="0"/>
                </a:lnTo>
                <a:close/>
              </a:path>
            </a:pathLst>
          </a:custGeom>
          <a:blipFill>
            <a:blip r:embed="rId11"/>
            <a:stretch>
              <a:fillRect l="-4857" t="-43632" r="-43363" b="-15118"/>
            </a:stretch>
          </a:blipFill>
        </p:spPr>
      </p:sp>
      <p:sp>
        <p:nvSpPr>
          <p:cNvPr name="Freeform 7" id="7"/>
          <p:cNvSpPr/>
          <p:nvPr/>
        </p:nvSpPr>
        <p:spPr>
          <a:xfrm flipH="false" flipV="false" rot="0">
            <a:off x="10908926" y="5811446"/>
            <a:ext cx="1158387" cy="316751"/>
          </a:xfrm>
          <a:custGeom>
            <a:avLst/>
            <a:gdLst/>
            <a:ahLst/>
            <a:cxnLst/>
            <a:rect r="r" b="b" t="t" l="l"/>
            <a:pathLst>
              <a:path h="316751" w="1158387">
                <a:moveTo>
                  <a:pt x="0" y="0"/>
                </a:moveTo>
                <a:lnTo>
                  <a:pt x="1158387" y="0"/>
                </a:lnTo>
                <a:lnTo>
                  <a:pt x="1158387" y="316751"/>
                </a:lnTo>
                <a:lnTo>
                  <a:pt x="0" y="316751"/>
                </a:lnTo>
                <a:lnTo>
                  <a:pt x="0" y="0"/>
                </a:lnTo>
                <a:close/>
              </a:path>
            </a:pathLst>
          </a:custGeom>
          <a:blipFill>
            <a:blip r:embed="rId12">
              <a:extLst>
                <a:ext uri="{96DAC541-7B7A-43D3-8B79-37D633B846F1}">
                  <asvg:svgBlip xmlns:asvg="http://schemas.microsoft.com/office/drawing/2016/SVG/main" r:embed="rId13"/>
                </a:ext>
              </a:extLst>
            </a:blip>
            <a:stretch>
              <a:fillRect l="0" t="0" r="-59673" b="0"/>
            </a:stretch>
          </a:blipFill>
        </p:spPr>
      </p:sp>
      <p:sp>
        <p:nvSpPr>
          <p:cNvPr name="TextBox 8" id="8"/>
          <p:cNvSpPr txBox="true"/>
          <p:nvPr/>
        </p:nvSpPr>
        <p:spPr>
          <a:xfrm rot="0">
            <a:off x="3171048" y="2594386"/>
            <a:ext cx="10831190"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Pays :</a:t>
            </a:r>
            <a:r>
              <a:rPr lang="en-US" sz="1979">
                <a:solidFill>
                  <a:srgbClr val="647B54"/>
                </a:solidFill>
                <a:latin typeface="Garet"/>
                <a:ea typeface="Garet"/>
                <a:cs typeface="Garet"/>
                <a:sym typeface="Garet"/>
              </a:rPr>
              <a:t> République Tchèque, Hongrie, Pologne, Portugal, Slovaquie, Espagne, Turquie</a:t>
            </a:r>
          </a:p>
        </p:txBody>
      </p:sp>
      <p:sp>
        <p:nvSpPr>
          <p:cNvPr name="TextBox 9" id="9"/>
          <p:cNvSpPr txBox="true"/>
          <p:nvPr/>
        </p:nvSpPr>
        <p:spPr>
          <a:xfrm rot="0">
            <a:off x="2147062" y="1321488"/>
            <a:ext cx="9341058"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INDICATEURS DE SANTÉ</a:t>
            </a:r>
          </a:p>
        </p:txBody>
      </p:sp>
      <p:sp>
        <p:nvSpPr>
          <p:cNvPr name="TextBox 10" id="10"/>
          <p:cNvSpPr txBox="true"/>
          <p:nvPr/>
        </p:nvSpPr>
        <p:spPr>
          <a:xfrm rot="0">
            <a:off x="3171048" y="3664736"/>
            <a:ext cx="663235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Moyenne score de compétitivité</a:t>
            </a:r>
            <a:r>
              <a:rPr lang="en-US" sz="1979">
                <a:solidFill>
                  <a:srgbClr val="647B54"/>
                </a:solidFill>
                <a:latin typeface="Garet"/>
                <a:ea typeface="Garet"/>
                <a:cs typeface="Garet"/>
                <a:sym typeface="Garet"/>
              </a:rPr>
              <a:t> (GCI) :</a:t>
            </a:r>
            <a:r>
              <a:rPr lang="en-US" sz="1979">
                <a:solidFill>
                  <a:srgbClr val="469C41"/>
                </a:solidFill>
                <a:latin typeface="Garet"/>
                <a:ea typeface="Garet"/>
                <a:cs typeface="Garet"/>
                <a:sym typeface="Garet"/>
              </a:rPr>
              <a:t> </a:t>
            </a:r>
            <a:r>
              <a:rPr lang="en-US" sz="1979">
                <a:solidFill>
                  <a:srgbClr val="469C41"/>
                </a:solidFill>
                <a:latin typeface="Garet Bold"/>
                <a:ea typeface="Garet Bold"/>
                <a:cs typeface="Garet Bold"/>
                <a:sym typeface="Garet Bold"/>
              </a:rPr>
              <a:t>4,61</a:t>
            </a:r>
            <a:r>
              <a:rPr lang="en-US" sz="1979">
                <a:solidFill>
                  <a:srgbClr val="469C41"/>
                </a:solidFill>
                <a:latin typeface="Garet"/>
                <a:ea typeface="Garet"/>
                <a:cs typeface="Garet"/>
                <a:sym typeface="Garet"/>
              </a:rPr>
              <a:t> </a:t>
            </a:r>
            <a:r>
              <a:rPr lang="en-US" sz="1979">
                <a:solidFill>
                  <a:srgbClr val="647B54"/>
                </a:solidFill>
                <a:latin typeface="Garet"/>
                <a:ea typeface="Garet"/>
                <a:cs typeface="Garet"/>
                <a:sym typeface="Garet"/>
              </a:rPr>
              <a:t>/ 7</a:t>
            </a:r>
          </a:p>
        </p:txBody>
      </p:sp>
      <p:sp>
        <p:nvSpPr>
          <p:cNvPr name="TextBox 11" id="11"/>
          <p:cNvSpPr txBox="true"/>
          <p:nvPr/>
        </p:nvSpPr>
        <p:spPr>
          <a:xfrm rot="0">
            <a:off x="3210412" y="4734965"/>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PIB </a:t>
            </a:r>
            <a:r>
              <a:rPr lang="en-US" sz="1979">
                <a:solidFill>
                  <a:srgbClr val="647B54"/>
                </a:solidFill>
                <a:latin typeface="Garet Bold"/>
                <a:ea typeface="Garet Bold"/>
                <a:cs typeface="Garet Bold"/>
                <a:sym typeface="Garet Bold"/>
              </a:rPr>
              <a:t> </a:t>
            </a:r>
            <a:r>
              <a:rPr lang="en-US" sz="1979">
                <a:solidFill>
                  <a:srgbClr val="647B54"/>
                </a:solidFill>
                <a:latin typeface="Garet"/>
                <a:ea typeface="Garet"/>
                <a:cs typeface="Garet"/>
                <a:sym typeface="Garet"/>
              </a:rPr>
              <a:t>(US$ milliards) </a:t>
            </a:r>
          </a:p>
        </p:txBody>
      </p:sp>
      <p:sp>
        <p:nvSpPr>
          <p:cNvPr name="TextBox 12" id="12"/>
          <p:cNvSpPr txBox="true"/>
          <p:nvPr/>
        </p:nvSpPr>
        <p:spPr>
          <a:xfrm rot="0">
            <a:off x="2172510" y="894024"/>
            <a:ext cx="2075804"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low</a:t>
            </a:r>
          </a:p>
        </p:txBody>
      </p:sp>
      <p:sp>
        <p:nvSpPr>
          <p:cNvPr name="TextBox 13" id="13"/>
          <p:cNvSpPr txBox="true"/>
          <p:nvPr/>
        </p:nvSpPr>
        <p:spPr>
          <a:xfrm rot="0">
            <a:off x="10908926" y="4572753"/>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Pilliers</a:t>
            </a:r>
          </a:p>
        </p:txBody>
      </p:sp>
      <p:grpSp>
        <p:nvGrpSpPr>
          <p:cNvPr name="Group 14" id="14"/>
          <p:cNvGrpSpPr/>
          <p:nvPr/>
        </p:nvGrpSpPr>
        <p:grpSpPr>
          <a:xfrm rot="0">
            <a:off x="10908926" y="5156168"/>
            <a:ext cx="1158387" cy="316751"/>
            <a:chOff x="0" y="0"/>
            <a:chExt cx="1544516" cy="422335"/>
          </a:xfrm>
        </p:grpSpPr>
        <p:sp>
          <p:nvSpPr>
            <p:cNvPr name="Freeform 15" id="15"/>
            <p:cNvSpPr/>
            <p:nvPr/>
          </p:nvSpPr>
          <p:spPr>
            <a:xfrm flipH="false" flipV="false" rot="0">
              <a:off x="0" y="0"/>
              <a:ext cx="1544516" cy="422335"/>
            </a:xfrm>
            <a:custGeom>
              <a:avLst/>
              <a:gdLst/>
              <a:ahLst/>
              <a:cxnLst/>
              <a:rect r="r" b="b" t="t" l="l"/>
              <a:pathLst>
                <a:path h="422335" w="1544516">
                  <a:moveTo>
                    <a:pt x="0" y="0"/>
                  </a:moveTo>
                  <a:lnTo>
                    <a:pt x="1544516" y="0"/>
                  </a:lnTo>
                  <a:lnTo>
                    <a:pt x="1544516" y="422335"/>
                  </a:lnTo>
                  <a:lnTo>
                    <a:pt x="0" y="422335"/>
                  </a:lnTo>
                  <a:lnTo>
                    <a:pt x="0" y="0"/>
                  </a:lnTo>
                  <a:close/>
                </a:path>
              </a:pathLst>
            </a:custGeom>
            <a:blipFill>
              <a:blip r:embed="rId14">
                <a:extLst>
                  <a:ext uri="{96DAC541-7B7A-43D3-8B79-37D633B846F1}">
                    <asvg:svgBlip xmlns:asvg="http://schemas.microsoft.com/office/drawing/2016/SVG/main" r:embed="rId15"/>
                  </a:ext>
                </a:extLst>
              </a:blip>
              <a:stretch>
                <a:fillRect l="0" t="0" r="-59673" b="0"/>
              </a:stretch>
            </a:blipFill>
          </p:spPr>
        </p:sp>
        <p:sp>
          <p:nvSpPr>
            <p:cNvPr name="Freeform 16" id="16"/>
            <p:cNvSpPr/>
            <p:nvPr/>
          </p:nvSpPr>
          <p:spPr>
            <a:xfrm flipH="false" flipV="false" rot="0">
              <a:off x="12700" y="0"/>
              <a:ext cx="485805" cy="422335"/>
            </a:xfrm>
            <a:custGeom>
              <a:avLst/>
              <a:gdLst/>
              <a:ahLst/>
              <a:cxnLst/>
              <a:rect r="r" b="b" t="t" l="l"/>
              <a:pathLst>
                <a:path h="422335" w="485805">
                  <a:moveTo>
                    <a:pt x="0" y="0"/>
                  </a:moveTo>
                  <a:lnTo>
                    <a:pt x="485805" y="0"/>
                  </a:lnTo>
                  <a:lnTo>
                    <a:pt x="485805" y="422335"/>
                  </a:lnTo>
                  <a:lnTo>
                    <a:pt x="0" y="422335"/>
                  </a:lnTo>
                  <a:lnTo>
                    <a:pt x="0" y="0"/>
                  </a:lnTo>
                  <a:close/>
                </a:path>
              </a:pathLst>
            </a:custGeom>
            <a:blipFill>
              <a:blip r:embed="rId12">
                <a:extLst>
                  <a:ext uri="{96DAC541-7B7A-43D3-8B79-37D633B846F1}">
                    <asvg:svgBlip xmlns:asvg="http://schemas.microsoft.com/office/drawing/2016/SVG/main" r:embed="rId13"/>
                  </a:ext>
                </a:extLst>
              </a:blip>
              <a:stretch>
                <a:fillRect l="0" t="0" r="-407649" b="0"/>
              </a:stretch>
            </a:blipFill>
          </p:spPr>
        </p:sp>
      </p:grpSp>
      <p:sp>
        <p:nvSpPr>
          <p:cNvPr name="TextBox 17" id="17"/>
          <p:cNvSpPr txBox="true"/>
          <p:nvPr/>
        </p:nvSpPr>
        <p:spPr>
          <a:xfrm rot="0">
            <a:off x="12320915" y="5164690"/>
            <a:ext cx="3362646"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Innovation</a:t>
            </a:r>
          </a:p>
        </p:txBody>
      </p:sp>
      <p:sp>
        <p:nvSpPr>
          <p:cNvPr name="TextBox 18" id="18"/>
          <p:cNvSpPr txBox="true"/>
          <p:nvPr/>
        </p:nvSpPr>
        <p:spPr>
          <a:xfrm rot="0">
            <a:off x="12320915" y="5819968"/>
            <a:ext cx="4447237"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Santé et éducation primaire</a:t>
            </a:r>
          </a:p>
        </p:txBody>
      </p:sp>
      <p:sp>
        <p:nvSpPr>
          <p:cNvPr name="TextBox 19" id="19"/>
          <p:cNvSpPr txBox="true"/>
          <p:nvPr/>
        </p:nvSpPr>
        <p:spPr>
          <a:xfrm rot="0">
            <a:off x="12320915" y="6471097"/>
            <a:ext cx="4447237" cy="63207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Maturité technologique</a:t>
            </a:r>
          </a:p>
          <a:p>
            <a:pPr algn="l">
              <a:lnSpc>
                <a:spcPts val="2574"/>
              </a:lnSpc>
              <a:spcBef>
                <a:spcPct val="0"/>
              </a:spcBef>
            </a:pPr>
            <a:r>
              <a:rPr lang="en-US" sz="1979">
                <a:solidFill>
                  <a:srgbClr val="647B54"/>
                </a:solidFill>
                <a:latin typeface="Garet"/>
                <a:ea typeface="Garet"/>
                <a:cs typeface="Garet"/>
                <a:sym typeface="Garet"/>
              </a:rPr>
              <a:t>Infrastructures</a:t>
            </a:r>
          </a:p>
        </p:txBody>
      </p:sp>
      <p:sp>
        <p:nvSpPr>
          <p:cNvPr name="Freeform 20" id="20"/>
          <p:cNvSpPr/>
          <p:nvPr/>
        </p:nvSpPr>
        <p:spPr>
          <a:xfrm flipH="false" flipV="false" rot="0">
            <a:off x="11017219" y="6551233"/>
            <a:ext cx="941800" cy="481330"/>
          </a:xfrm>
          <a:custGeom>
            <a:avLst/>
            <a:gdLst/>
            <a:ahLst/>
            <a:cxnLst/>
            <a:rect r="r" b="b" t="t" l="l"/>
            <a:pathLst>
              <a:path h="481330" w="941800">
                <a:moveTo>
                  <a:pt x="0" y="0"/>
                </a:moveTo>
                <a:lnTo>
                  <a:pt x="941800" y="0"/>
                </a:lnTo>
                <a:lnTo>
                  <a:pt x="941800" y="481331"/>
                </a:lnTo>
                <a:lnTo>
                  <a:pt x="0" y="481331"/>
                </a:lnTo>
                <a:lnTo>
                  <a:pt x="0" y="0"/>
                </a:lnTo>
                <a:close/>
              </a:path>
            </a:pathLst>
          </a:custGeom>
          <a:blipFill>
            <a:blip r:embed="rId16">
              <a:extLst>
                <a:ext uri="{96DAC541-7B7A-43D3-8B79-37D633B846F1}">
                  <asvg:svgBlip xmlns:asvg="http://schemas.microsoft.com/office/drawing/2016/SVG/main" r:embed="rId17"/>
                </a:ext>
              </a:extLst>
            </a:blip>
            <a:stretch>
              <a:fillRect l="0" t="0" r="-3221" b="-101968"/>
            </a:stretch>
          </a:blipFill>
        </p:spPr>
      </p:sp>
      <p:sp>
        <p:nvSpPr>
          <p:cNvPr name="AutoShape 21" id="21"/>
          <p:cNvSpPr/>
          <p:nvPr/>
        </p:nvSpPr>
        <p:spPr>
          <a:xfrm flipV="true">
            <a:off x="2172523" y="3156307"/>
            <a:ext cx="15741784" cy="114300"/>
          </a:xfrm>
          <a:prstGeom prst="line">
            <a:avLst/>
          </a:prstGeom>
          <a:ln cap="flat" w="9525">
            <a:solidFill>
              <a:srgbClr val="ACAEB5"/>
            </a:solidFill>
            <a:prstDash val="solid"/>
            <a:headEnd type="none" len="sm" w="sm"/>
            <a:tailEnd type="none" len="sm" w="sm"/>
          </a:ln>
        </p:spPr>
      </p:sp>
      <p:sp>
        <p:nvSpPr>
          <p:cNvPr name="AutoShape 22" id="22"/>
          <p:cNvSpPr/>
          <p:nvPr/>
        </p:nvSpPr>
        <p:spPr>
          <a:xfrm flipH="true" flipV="true">
            <a:off x="10106770" y="4310064"/>
            <a:ext cx="4762" cy="5444999"/>
          </a:xfrm>
          <a:prstGeom prst="line">
            <a:avLst/>
          </a:prstGeom>
          <a:ln cap="flat" w="9525">
            <a:solidFill>
              <a:srgbClr val="ACAEB5"/>
            </a:solidFill>
            <a:prstDash val="solid"/>
            <a:headEnd type="none" len="sm" w="sm"/>
            <a:tailEnd type="none" len="sm" w="sm"/>
          </a:ln>
        </p:spPr>
      </p:sp>
      <p:sp>
        <p:nvSpPr>
          <p:cNvPr name="Freeform 23" id="23"/>
          <p:cNvSpPr/>
          <p:nvPr/>
        </p:nvSpPr>
        <p:spPr>
          <a:xfrm flipH="false" flipV="false" rot="0">
            <a:off x="10827051" y="7856851"/>
            <a:ext cx="743747" cy="730732"/>
          </a:xfrm>
          <a:custGeom>
            <a:avLst/>
            <a:gdLst/>
            <a:ahLst/>
            <a:cxnLst/>
            <a:rect r="r" b="b" t="t" l="l"/>
            <a:pathLst>
              <a:path h="730732" w="743747">
                <a:moveTo>
                  <a:pt x="0" y="0"/>
                </a:moveTo>
                <a:lnTo>
                  <a:pt x="743747" y="0"/>
                </a:lnTo>
                <a:lnTo>
                  <a:pt x="743747" y="730732"/>
                </a:lnTo>
                <a:lnTo>
                  <a:pt x="0" y="73073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4" id="24"/>
          <p:cNvSpPr txBox="true"/>
          <p:nvPr/>
        </p:nvSpPr>
        <p:spPr>
          <a:xfrm rot="0">
            <a:off x="11659345" y="7955504"/>
            <a:ext cx="5518080" cy="63207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Part du PIB consacré aux investissements en énergie renouvelable</a:t>
            </a:r>
          </a:p>
        </p:txBody>
      </p:sp>
      <p:sp>
        <p:nvSpPr>
          <p:cNvPr name="TextBox 25" id="25"/>
          <p:cNvSpPr txBox="true"/>
          <p:nvPr/>
        </p:nvSpPr>
        <p:spPr>
          <a:xfrm rot="0">
            <a:off x="11659345" y="8797133"/>
            <a:ext cx="1228734" cy="627000"/>
          </a:xfrm>
          <a:prstGeom prst="rect">
            <a:avLst/>
          </a:prstGeom>
        </p:spPr>
        <p:txBody>
          <a:bodyPr anchor="t" rtlCol="false" tIns="0" lIns="0" bIns="0" rIns="0">
            <a:spAutoFit/>
          </a:bodyPr>
          <a:lstStyle/>
          <a:p>
            <a:pPr algn="l">
              <a:lnSpc>
                <a:spcPts val="5043"/>
              </a:lnSpc>
              <a:spcBef>
                <a:spcPct val="0"/>
              </a:spcBef>
            </a:pPr>
            <a:r>
              <a:rPr lang="en-US" sz="3879">
                <a:solidFill>
                  <a:srgbClr val="647B54"/>
                </a:solidFill>
                <a:latin typeface="Garet Bold"/>
                <a:ea typeface="Garet Bold"/>
                <a:cs typeface="Garet Bold"/>
                <a:sym typeface="Garet Bold"/>
              </a:rPr>
              <a:t>6,8%</a:t>
            </a:r>
          </a:p>
        </p:txBody>
      </p:sp>
      <p:sp>
        <p:nvSpPr>
          <p:cNvPr name="AutoShape 26" id="26"/>
          <p:cNvSpPr/>
          <p:nvPr/>
        </p:nvSpPr>
        <p:spPr>
          <a:xfrm flipH="true">
            <a:off x="10111541" y="7461563"/>
            <a:ext cx="7802765" cy="9525"/>
          </a:xfrm>
          <a:prstGeom prst="line">
            <a:avLst/>
          </a:prstGeom>
          <a:ln cap="flat" w="9525">
            <a:solidFill>
              <a:srgbClr val="ACAEB5"/>
            </a:solidFill>
            <a:prstDash val="solid"/>
            <a:headEnd type="none" len="sm" w="sm"/>
            <a:tailEnd type="none" len="sm" w="sm"/>
          </a:ln>
        </p:spPr>
      </p:sp>
      <p:sp>
        <p:nvSpPr>
          <p:cNvPr name="AutoShape 27" id="27"/>
          <p:cNvSpPr/>
          <p:nvPr/>
        </p:nvSpPr>
        <p:spPr>
          <a:xfrm flipV="true">
            <a:off x="2172488" y="4215565"/>
            <a:ext cx="15741784" cy="114300"/>
          </a:xfrm>
          <a:prstGeom prst="line">
            <a:avLst/>
          </a:prstGeom>
          <a:ln cap="flat" w="9525">
            <a:solidFill>
              <a:srgbClr val="ACAEB5"/>
            </a:solidFill>
            <a:prstDash val="solid"/>
            <a:headEnd type="none" len="sm" w="sm"/>
            <a:tailEnd type="none" len="sm" w="sm"/>
          </a:ln>
        </p:spPr>
      </p:sp>
      <p:sp>
        <p:nvSpPr>
          <p:cNvPr name="AutoShape 28" id="28"/>
          <p:cNvSpPr/>
          <p:nvPr/>
        </p:nvSpPr>
        <p:spPr>
          <a:xfrm flipV="true">
            <a:off x="2147096" y="2107330"/>
            <a:ext cx="15741784" cy="114300"/>
          </a:xfrm>
          <a:prstGeom prst="line">
            <a:avLst/>
          </a:prstGeom>
          <a:ln cap="flat" w="9525">
            <a:solidFill>
              <a:srgbClr val="ACAEB5"/>
            </a:solidFill>
            <a:prstDash val="solid"/>
            <a:headEnd type="none" len="sm" w="sm"/>
            <a:tailEnd type="none" len="sm" w="sm"/>
          </a:ln>
        </p:spPr>
      </p:sp>
      <p:sp>
        <p:nvSpPr>
          <p:cNvPr name="Freeform 29" id="29"/>
          <p:cNvSpPr/>
          <p:nvPr/>
        </p:nvSpPr>
        <p:spPr>
          <a:xfrm flipH="false" flipV="false" rot="0">
            <a:off x="13843165" y="8826585"/>
            <a:ext cx="318147" cy="579767"/>
          </a:xfrm>
          <a:custGeom>
            <a:avLst/>
            <a:gdLst/>
            <a:ahLst/>
            <a:cxnLst/>
            <a:rect r="r" b="b" t="t" l="l"/>
            <a:pathLst>
              <a:path h="579767" w="318147">
                <a:moveTo>
                  <a:pt x="0" y="0"/>
                </a:moveTo>
                <a:lnTo>
                  <a:pt x="318147" y="0"/>
                </a:lnTo>
                <a:lnTo>
                  <a:pt x="318147" y="579767"/>
                </a:lnTo>
                <a:lnTo>
                  <a:pt x="0" y="57976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0" id="30"/>
          <p:cNvSpPr/>
          <p:nvPr/>
        </p:nvSpPr>
        <p:spPr>
          <a:xfrm flipH="false" flipV="false" rot="-10800000">
            <a:off x="15704362" y="8835233"/>
            <a:ext cx="318147" cy="579767"/>
          </a:xfrm>
          <a:custGeom>
            <a:avLst/>
            <a:gdLst/>
            <a:ahLst/>
            <a:cxnLst/>
            <a:rect r="r" b="b" t="t" l="l"/>
            <a:pathLst>
              <a:path h="579767" w="318147">
                <a:moveTo>
                  <a:pt x="0" y="0"/>
                </a:moveTo>
                <a:lnTo>
                  <a:pt x="318147" y="0"/>
                </a:lnTo>
                <a:lnTo>
                  <a:pt x="318147" y="579766"/>
                </a:lnTo>
                <a:lnTo>
                  <a:pt x="0" y="57976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31" id="31"/>
          <p:cNvSpPr txBox="true"/>
          <p:nvPr/>
        </p:nvSpPr>
        <p:spPr>
          <a:xfrm rot="0">
            <a:off x="14228433" y="8850054"/>
            <a:ext cx="1325735" cy="540599"/>
          </a:xfrm>
          <a:prstGeom prst="rect">
            <a:avLst/>
          </a:prstGeom>
        </p:spPr>
        <p:txBody>
          <a:bodyPr anchor="t" rtlCol="false" tIns="0" lIns="0" bIns="0" rIns="0">
            <a:spAutoFit/>
          </a:bodyPr>
          <a:lstStyle/>
          <a:p>
            <a:pPr algn="l">
              <a:lnSpc>
                <a:spcPts val="2188"/>
              </a:lnSpc>
            </a:pPr>
            <a:r>
              <a:rPr lang="en-US" sz="1683">
                <a:solidFill>
                  <a:srgbClr val="647B54"/>
                </a:solidFill>
                <a:latin typeface="Garet"/>
                <a:ea typeface="Garet"/>
                <a:cs typeface="Garet"/>
                <a:sym typeface="Garet"/>
              </a:rPr>
              <a:t>Slovaquie</a:t>
            </a:r>
          </a:p>
          <a:p>
            <a:pPr algn="l">
              <a:lnSpc>
                <a:spcPts val="2188"/>
              </a:lnSpc>
              <a:spcBef>
                <a:spcPct val="0"/>
              </a:spcBef>
            </a:pPr>
            <a:r>
              <a:rPr lang="en-US" sz="1683">
                <a:solidFill>
                  <a:srgbClr val="647B54"/>
                </a:solidFill>
                <a:latin typeface="Garet"/>
                <a:ea typeface="Garet"/>
                <a:cs typeface="Garet"/>
                <a:sym typeface="Garet"/>
              </a:rPr>
              <a:t>14,7%</a:t>
            </a:r>
          </a:p>
        </p:txBody>
      </p:sp>
      <p:sp>
        <p:nvSpPr>
          <p:cNvPr name="TextBox 32" id="32"/>
          <p:cNvSpPr txBox="true"/>
          <p:nvPr/>
        </p:nvSpPr>
        <p:spPr>
          <a:xfrm rot="0">
            <a:off x="16089184" y="8825708"/>
            <a:ext cx="1325735" cy="540599"/>
          </a:xfrm>
          <a:prstGeom prst="rect">
            <a:avLst/>
          </a:prstGeom>
        </p:spPr>
        <p:txBody>
          <a:bodyPr anchor="t" rtlCol="false" tIns="0" lIns="0" bIns="0" rIns="0">
            <a:spAutoFit/>
          </a:bodyPr>
          <a:lstStyle/>
          <a:p>
            <a:pPr algn="l">
              <a:lnSpc>
                <a:spcPts val="2188"/>
              </a:lnSpc>
            </a:pPr>
            <a:r>
              <a:rPr lang="en-US" sz="1683">
                <a:solidFill>
                  <a:srgbClr val="647B54"/>
                </a:solidFill>
                <a:latin typeface="Garet"/>
                <a:ea typeface="Garet"/>
                <a:cs typeface="Garet"/>
                <a:sym typeface="Garet"/>
              </a:rPr>
              <a:t>Portugal</a:t>
            </a:r>
          </a:p>
          <a:p>
            <a:pPr algn="l">
              <a:lnSpc>
                <a:spcPts val="2188"/>
              </a:lnSpc>
              <a:spcBef>
                <a:spcPct val="0"/>
              </a:spcBef>
            </a:pPr>
            <a:r>
              <a:rPr lang="en-US" sz="1683">
                <a:solidFill>
                  <a:srgbClr val="647B54"/>
                </a:solidFill>
                <a:latin typeface="Garet"/>
                <a:ea typeface="Garet"/>
                <a:cs typeface="Garet"/>
                <a:sym typeface="Garet"/>
              </a:rPr>
              <a:t>1,9%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664180" y="4922035"/>
            <a:ext cx="242319" cy="2111638"/>
          </a:xfrm>
          <a:custGeom>
            <a:avLst/>
            <a:gdLst/>
            <a:ahLst/>
            <a:cxnLst/>
            <a:rect r="r" b="b" t="t" l="l"/>
            <a:pathLst>
              <a:path h="2111638" w="242319">
                <a:moveTo>
                  <a:pt x="0" y="0"/>
                </a:moveTo>
                <a:lnTo>
                  <a:pt x="242319" y="0"/>
                </a:lnTo>
                <a:lnTo>
                  <a:pt x="242319" y="2111638"/>
                </a:lnTo>
                <a:lnTo>
                  <a:pt x="0" y="2111638"/>
                </a:lnTo>
                <a:lnTo>
                  <a:pt x="0" y="0"/>
                </a:lnTo>
                <a:close/>
              </a:path>
            </a:pathLst>
          </a:custGeom>
          <a:blipFill>
            <a:blip r:embed="rId5"/>
            <a:stretch>
              <a:fillRect l="0" t="0" r="0" b="0"/>
            </a:stretch>
          </a:blipFill>
        </p:spPr>
      </p:sp>
      <p:sp>
        <p:nvSpPr>
          <p:cNvPr name="TextBox 4" id="4"/>
          <p:cNvSpPr txBox="true"/>
          <p:nvPr/>
        </p:nvSpPr>
        <p:spPr>
          <a:xfrm rot="0">
            <a:off x="6982699" y="4902985"/>
            <a:ext cx="4447237"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Energy efficiency</a:t>
            </a:r>
          </a:p>
        </p:txBody>
      </p:sp>
      <p:sp>
        <p:nvSpPr>
          <p:cNvPr name="TextBox 5" id="5"/>
          <p:cNvSpPr txBox="true"/>
          <p:nvPr/>
        </p:nvSpPr>
        <p:spPr>
          <a:xfrm rot="0">
            <a:off x="6982699" y="5184996"/>
            <a:ext cx="4447237"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Renewables</a:t>
            </a:r>
          </a:p>
        </p:txBody>
      </p:sp>
      <p:sp>
        <p:nvSpPr>
          <p:cNvPr name="TextBox 6" id="6"/>
          <p:cNvSpPr txBox="true"/>
          <p:nvPr/>
        </p:nvSpPr>
        <p:spPr>
          <a:xfrm rot="0">
            <a:off x="6992224" y="5471000"/>
            <a:ext cx="4447237"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Nuclear</a:t>
            </a:r>
          </a:p>
        </p:txBody>
      </p:sp>
      <p:sp>
        <p:nvSpPr>
          <p:cNvPr name="TextBox 7" id="7"/>
          <p:cNvSpPr txBox="true"/>
          <p:nvPr/>
        </p:nvSpPr>
        <p:spPr>
          <a:xfrm rot="0">
            <a:off x="6982699" y="5757004"/>
            <a:ext cx="4447237"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power and storage technologies</a:t>
            </a:r>
          </a:p>
        </p:txBody>
      </p:sp>
      <p:sp>
        <p:nvSpPr>
          <p:cNvPr name="TextBox 8" id="8"/>
          <p:cNvSpPr txBox="true"/>
          <p:nvPr/>
        </p:nvSpPr>
        <p:spPr>
          <a:xfrm rot="0">
            <a:off x="6992224" y="6043007"/>
            <a:ext cx="4447237"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Fossil fuel</a:t>
            </a:r>
          </a:p>
        </p:txBody>
      </p:sp>
      <p:sp>
        <p:nvSpPr>
          <p:cNvPr name="TextBox 9" id="9"/>
          <p:cNvSpPr txBox="true"/>
          <p:nvPr/>
        </p:nvSpPr>
        <p:spPr>
          <a:xfrm rot="0">
            <a:off x="6982699" y="6329011"/>
            <a:ext cx="4447237"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cross-cutting technologies/research</a:t>
            </a:r>
          </a:p>
        </p:txBody>
      </p:sp>
      <p:sp>
        <p:nvSpPr>
          <p:cNvPr name="TextBox 10" id="10"/>
          <p:cNvSpPr txBox="true"/>
          <p:nvPr/>
        </p:nvSpPr>
        <p:spPr>
          <a:xfrm rot="0">
            <a:off x="6992224" y="6615015"/>
            <a:ext cx="4447237"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Hydrogen an fuel cells</a:t>
            </a:r>
          </a:p>
        </p:txBody>
      </p:sp>
      <p:grpSp>
        <p:nvGrpSpPr>
          <p:cNvPr name="Group 11" id="11"/>
          <p:cNvGrpSpPr/>
          <p:nvPr/>
        </p:nvGrpSpPr>
        <p:grpSpPr>
          <a:xfrm rot="0">
            <a:off x="303942" y="3409687"/>
            <a:ext cx="7486503" cy="4893821"/>
            <a:chOff x="0" y="0"/>
            <a:chExt cx="9982004" cy="6525094"/>
          </a:xfrm>
        </p:grpSpPr>
        <p:sp>
          <p:nvSpPr>
            <p:cNvPr name="Freeform 12" id="12"/>
            <p:cNvSpPr/>
            <p:nvPr/>
          </p:nvSpPr>
          <p:spPr>
            <a:xfrm flipH="false" flipV="false" rot="0">
              <a:off x="853391" y="1346481"/>
              <a:ext cx="7072349" cy="4926462"/>
            </a:xfrm>
            <a:custGeom>
              <a:avLst/>
              <a:gdLst/>
              <a:ahLst/>
              <a:cxnLst/>
              <a:rect r="r" b="b" t="t" l="l"/>
              <a:pathLst>
                <a:path h="4926462" w="7072349">
                  <a:moveTo>
                    <a:pt x="0" y="0"/>
                  </a:moveTo>
                  <a:lnTo>
                    <a:pt x="7072349" y="0"/>
                  </a:lnTo>
                  <a:lnTo>
                    <a:pt x="7072349" y="4926462"/>
                  </a:lnTo>
                  <a:lnTo>
                    <a:pt x="0" y="4926462"/>
                  </a:lnTo>
                  <a:lnTo>
                    <a:pt x="0" y="0"/>
                  </a:lnTo>
                  <a:close/>
                </a:path>
              </a:pathLst>
            </a:custGeom>
            <a:blipFill>
              <a:blip r:embed="rId6"/>
              <a:stretch>
                <a:fillRect l="0" t="-4507" r="-37086" b="0"/>
              </a:stretch>
            </a:blipFill>
          </p:spPr>
        </p:sp>
        <p:grpSp>
          <p:nvGrpSpPr>
            <p:cNvPr name="Group 13" id="13"/>
            <p:cNvGrpSpPr/>
            <p:nvPr/>
          </p:nvGrpSpPr>
          <p:grpSpPr>
            <a:xfrm rot="0">
              <a:off x="6200670" y="5228951"/>
              <a:ext cx="2063487" cy="678117"/>
              <a:chOff x="0" y="0"/>
              <a:chExt cx="407602" cy="133949"/>
            </a:xfrm>
          </p:grpSpPr>
          <p:sp>
            <p:nvSpPr>
              <p:cNvPr name="Freeform 14" id="14"/>
              <p:cNvSpPr/>
              <p:nvPr/>
            </p:nvSpPr>
            <p:spPr>
              <a:xfrm flipH="false" flipV="false" rot="0">
                <a:off x="0" y="0"/>
                <a:ext cx="407602" cy="133949"/>
              </a:xfrm>
              <a:custGeom>
                <a:avLst/>
                <a:gdLst/>
                <a:ahLst/>
                <a:cxnLst/>
                <a:rect r="r" b="b" t="t" l="l"/>
                <a:pathLst>
                  <a:path h="133949" w="407602">
                    <a:moveTo>
                      <a:pt x="0" y="0"/>
                    </a:moveTo>
                    <a:lnTo>
                      <a:pt x="407602" y="0"/>
                    </a:lnTo>
                    <a:lnTo>
                      <a:pt x="407602" y="133949"/>
                    </a:lnTo>
                    <a:lnTo>
                      <a:pt x="0" y="133949"/>
                    </a:lnTo>
                    <a:close/>
                  </a:path>
                </a:pathLst>
              </a:custGeom>
              <a:solidFill>
                <a:srgbClr val="FFFFFF"/>
              </a:solidFill>
            </p:spPr>
          </p:sp>
          <p:sp>
            <p:nvSpPr>
              <p:cNvPr name="TextBox 15" id="15"/>
              <p:cNvSpPr txBox="true"/>
              <p:nvPr/>
            </p:nvSpPr>
            <p:spPr>
              <a:xfrm>
                <a:off x="0" y="-28575"/>
                <a:ext cx="407602" cy="162524"/>
              </a:xfrm>
              <a:prstGeom prst="rect">
                <a:avLst/>
              </a:prstGeom>
            </p:spPr>
            <p:txBody>
              <a:bodyPr anchor="ctr" rtlCol="false" tIns="50800" lIns="50800" bIns="50800" rIns="50800"/>
              <a:lstStyle/>
              <a:p>
                <a:pPr algn="ctr">
                  <a:lnSpc>
                    <a:spcPts val="3223"/>
                  </a:lnSpc>
                </a:pPr>
              </a:p>
            </p:txBody>
          </p:sp>
        </p:grpSp>
        <p:sp>
          <p:nvSpPr>
            <p:cNvPr name="TextBox 16" id="16"/>
            <p:cNvSpPr txBox="true"/>
            <p:nvPr/>
          </p:nvSpPr>
          <p:spPr>
            <a:xfrm rot="0">
              <a:off x="6021220" y="5181326"/>
              <a:ext cx="1593153" cy="314325"/>
            </a:xfrm>
            <a:prstGeom prst="rect">
              <a:avLst/>
            </a:prstGeom>
          </p:spPr>
          <p:txBody>
            <a:bodyPr anchor="t" rtlCol="false" tIns="0" lIns="0" bIns="0" rIns="0">
              <a:spAutoFit/>
            </a:bodyPr>
            <a:lstStyle/>
            <a:p>
              <a:pPr algn="ctr">
                <a:lnSpc>
                  <a:spcPts val="1950"/>
                </a:lnSpc>
                <a:spcBef>
                  <a:spcPct val="0"/>
                </a:spcBef>
              </a:pPr>
              <a:r>
                <a:rPr lang="en-US" sz="1500">
                  <a:solidFill>
                    <a:srgbClr val="7F8E73"/>
                  </a:solidFill>
                  <a:latin typeface="Garet"/>
                  <a:ea typeface="Garet"/>
                  <a:cs typeface="Garet"/>
                  <a:sym typeface="Garet"/>
                </a:rPr>
                <a:t>23,32%</a:t>
              </a:r>
            </a:p>
          </p:txBody>
        </p:sp>
        <p:grpSp>
          <p:nvGrpSpPr>
            <p:cNvPr name="Group 17" id="17"/>
            <p:cNvGrpSpPr/>
            <p:nvPr/>
          </p:nvGrpSpPr>
          <p:grpSpPr>
            <a:xfrm rot="0">
              <a:off x="6097420" y="1630500"/>
              <a:ext cx="2063487" cy="678117"/>
              <a:chOff x="0" y="0"/>
              <a:chExt cx="407602" cy="133949"/>
            </a:xfrm>
          </p:grpSpPr>
          <p:sp>
            <p:nvSpPr>
              <p:cNvPr name="Freeform 18" id="18"/>
              <p:cNvSpPr/>
              <p:nvPr/>
            </p:nvSpPr>
            <p:spPr>
              <a:xfrm flipH="false" flipV="false" rot="0">
                <a:off x="0" y="0"/>
                <a:ext cx="407602" cy="133949"/>
              </a:xfrm>
              <a:custGeom>
                <a:avLst/>
                <a:gdLst/>
                <a:ahLst/>
                <a:cxnLst/>
                <a:rect r="r" b="b" t="t" l="l"/>
                <a:pathLst>
                  <a:path h="133949" w="407602">
                    <a:moveTo>
                      <a:pt x="0" y="0"/>
                    </a:moveTo>
                    <a:lnTo>
                      <a:pt x="407602" y="0"/>
                    </a:lnTo>
                    <a:lnTo>
                      <a:pt x="407602" y="133949"/>
                    </a:lnTo>
                    <a:lnTo>
                      <a:pt x="0" y="133949"/>
                    </a:lnTo>
                    <a:close/>
                  </a:path>
                </a:pathLst>
              </a:custGeom>
              <a:solidFill>
                <a:srgbClr val="FFFFFF"/>
              </a:solidFill>
            </p:spPr>
          </p:sp>
          <p:sp>
            <p:nvSpPr>
              <p:cNvPr name="TextBox 19" id="19"/>
              <p:cNvSpPr txBox="true"/>
              <p:nvPr/>
            </p:nvSpPr>
            <p:spPr>
              <a:xfrm>
                <a:off x="0" y="-28575"/>
                <a:ext cx="407602" cy="162524"/>
              </a:xfrm>
              <a:prstGeom prst="rect">
                <a:avLst/>
              </a:prstGeom>
            </p:spPr>
            <p:txBody>
              <a:bodyPr anchor="ctr" rtlCol="false" tIns="50800" lIns="50800" bIns="50800" rIns="50800"/>
              <a:lstStyle/>
              <a:p>
                <a:pPr algn="ctr">
                  <a:lnSpc>
                    <a:spcPts val="3223"/>
                  </a:lnSpc>
                </a:pPr>
              </a:p>
            </p:txBody>
          </p:sp>
        </p:grpSp>
        <p:sp>
          <p:nvSpPr>
            <p:cNvPr name="TextBox 20" id="20"/>
            <p:cNvSpPr txBox="true"/>
            <p:nvPr/>
          </p:nvSpPr>
          <p:spPr>
            <a:xfrm rot="0">
              <a:off x="5874427" y="1997414"/>
              <a:ext cx="1593153" cy="311203"/>
            </a:xfrm>
            <a:prstGeom prst="rect">
              <a:avLst/>
            </a:prstGeom>
          </p:spPr>
          <p:txBody>
            <a:bodyPr anchor="t" rtlCol="false" tIns="0" lIns="0" bIns="0" rIns="0">
              <a:spAutoFit/>
            </a:bodyPr>
            <a:lstStyle/>
            <a:p>
              <a:pPr algn="ctr">
                <a:lnSpc>
                  <a:spcPts val="1945"/>
                </a:lnSpc>
                <a:spcBef>
                  <a:spcPct val="0"/>
                </a:spcBef>
              </a:pPr>
              <a:r>
                <a:rPr lang="en-US" sz="1496">
                  <a:solidFill>
                    <a:srgbClr val="7F8E73"/>
                  </a:solidFill>
                  <a:latin typeface="Garet"/>
                  <a:ea typeface="Garet"/>
                  <a:cs typeface="Garet"/>
                  <a:sym typeface="Garet"/>
                </a:rPr>
                <a:t>24,97%</a:t>
              </a:r>
            </a:p>
          </p:txBody>
        </p:sp>
        <p:grpSp>
          <p:nvGrpSpPr>
            <p:cNvPr name="Group 21" id="21"/>
            <p:cNvGrpSpPr/>
            <p:nvPr/>
          </p:nvGrpSpPr>
          <p:grpSpPr>
            <a:xfrm rot="0">
              <a:off x="1265837" y="1153499"/>
              <a:ext cx="2063487" cy="678117"/>
              <a:chOff x="0" y="0"/>
              <a:chExt cx="407602" cy="133949"/>
            </a:xfrm>
          </p:grpSpPr>
          <p:sp>
            <p:nvSpPr>
              <p:cNvPr name="Freeform 22" id="22"/>
              <p:cNvSpPr/>
              <p:nvPr/>
            </p:nvSpPr>
            <p:spPr>
              <a:xfrm flipH="false" flipV="false" rot="0">
                <a:off x="0" y="0"/>
                <a:ext cx="407602" cy="133949"/>
              </a:xfrm>
              <a:custGeom>
                <a:avLst/>
                <a:gdLst/>
                <a:ahLst/>
                <a:cxnLst/>
                <a:rect r="r" b="b" t="t" l="l"/>
                <a:pathLst>
                  <a:path h="133949" w="407602">
                    <a:moveTo>
                      <a:pt x="0" y="0"/>
                    </a:moveTo>
                    <a:lnTo>
                      <a:pt x="407602" y="0"/>
                    </a:lnTo>
                    <a:lnTo>
                      <a:pt x="407602" y="133949"/>
                    </a:lnTo>
                    <a:lnTo>
                      <a:pt x="0" y="133949"/>
                    </a:lnTo>
                    <a:close/>
                  </a:path>
                </a:pathLst>
              </a:custGeom>
              <a:solidFill>
                <a:srgbClr val="FFFFFF"/>
              </a:solidFill>
            </p:spPr>
          </p:sp>
          <p:sp>
            <p:nvSpPr>
              <p:cNvPr name="TextBox 23" id="23"/>
              <p:cNvSpPr txBox="true"/>
              <p:nvPr/>
            </p:nvSpPr>
            <p:spPr>
              <a:xfrm>
                <a:off x="0" y="-28575"/>
                <a:ext cx="407602" cy="162524"/>
              </a:xfrm>
              <a:prstGeom prst="rect">
                <a:avLst/>
              </a:prstGeom>
            </p:spPr>
            <p:txBody>
              <a:bodyPr anchor="ctr" rtlCol="false" tIns="50800" lIns="50800" bIns="50800" rIns="50800"/>
              <a:lstStyle/>
              <a:p>
                <a:pPr algn="ctr">
                  <a:lnSpc>
                    <a:spcPts val="3223"/>
                  </a:lnSpc>
                </a:pPr>
              </a:p>
            </p:txBody>
          </p:sp>
        </p:grpSp>
        <p:grpSp>
          <p:nvGrpSpPr>
            <p:cNvPr name="Group 24" id="24"/>
            <p:cNvGrpSpPr/>
            <p:nvPr/>
          </p:nvGrpSpPr>
          <p:grpSpPr>
            <a:xfrm rot="0">
              <a:off x="1941786" y="1385012"/>
              <a:ext cx="2063487" cy="300527"/>
              <a:chOff x="0" y="0"/>
              <a:chExt cx="407602" cy="59363"/>
            </a:xfrm>
          </p:grpSpPr>
          <p:sp>
            <p:nvSpPr>
              <p:cNvPr name="Freeform 25" id="25"/>
              <p:cNvSpPr/>
              <p:nvPr/>
            </p:nvSpPr>
            <p:spPr>
              <a:xfrm flipH="false" flipV="false" rot="0">
                <a:off x="0" y="0"/>
                <a:ext cx="407602" cy="59363"/>
              </a:xfrm>
              <a:custGeom>
                <a:avLst/>
                <a:gdLst/>
                <a:ahLst/>
                <a:cxnLst/>
                <a:rect r="r" b="b" t="t" l="l"/>
                <a:pathLst>
                  <a:path h="59363" w="407602">
                    <a:moveTo>
                      <a:pt x="0" y="0"/>
                    </a:moveTo>
                    <a:lnTo>
                      <a:pt x="407602" y="0"/>
                    </a:lnTo>
                    <a:lnTo>
                      <a:pt x="407602" y="59363"/>
                    </a:lnTo>
                    <a:lnTo>
                      <a:pt x="0" y="59363"/>
                    </a:lnTo>
                    <a:close/>
                  </a:path>
                </a:pathLst>
              </a:custGeom>
              <a:solidFill>
                <a:srgbClr val="FFFFFF"/>
              </a:solidFill>
            </p:spPr>
          </p:sp>
          <p:sp>
            <p:nvSpPr>
              <p:cNvPr name="TextBox 26" id="26"/>
              <p:cNvSpPr txBox="true"/>
              <p:nvPr/>
            </p:nvSpPr>
            <p:spPr>
              <a:xfrm>
                <a:off x="0" y="-28575"/>
                <a:ext cx="407602" cy="87938"/>
              </a:xfrm>
              <a:prstGeom prst="rect">
                <a:avLst/>
              </a:prstGeom>
            </p:spPr>
            <p:txBody>
              <a:bodyPr anchor="ctr" rtlCol="false" tIns="50800" lIns="50800" bIns="50800" rIns="50800"/>
              <a:lstStyle/>
              <a:p>
                <a:pPr algn="ctr">
                  <a:lnSpc>
                    <a:spcPts val="3223"/>
                  </a:lnSpc>
                </a:pPr>
              </a:p>
            </p:txBody>
          </p:sp>
        </p:grpSp>
        <p:sp>
          <p:nvSpPr>
            <p:cNvPr name="TextBox 27" id="27"/>
            <p:cNvSpPr txBox="true"/>
            <p:nvPr/>
          </p:nvSpPr>
          <p:spPr>
            <a:xfrm rot="0">
              <a:off x="3208696" y="1181354"/>
              <a:ext cx="1593153" cy="311203"/>
            </a:xfrm>
            <a:prstGeom prst="rect">
              <a:avLst/>
            </a:prstGeom>
          </p:spPr>
          <p:txBody>
            <a:bodyPr anchor="t" rtlCol="false" tIns="0" lIns="0" bIns="0" rIns="0">
              <a:spAutoFit/>
            </a:bodyPr>
            <a:lstStyle/>
            <a:p>
              <a:pPr algn="ctr">
                <a:lnSpc>
                  <a:spcPts val="1945"/>
                </a:lnSpc>
                <a:spcBef>
                  <a:spcPct val="0"/>
                </a:spcBef>
              </a:pPr>
              <a:r>
                <a:rPr lang="en-US" sz="1496">
                  <a:solidFill>
                    <a:srgbClr val="7F8E73"/>
                  </a:solidFill>
                  <a:latin typeface="Garet"/>
                  <a:ea typeface="Garet"/>
                  <a:cs typeface="Garet"/>
                  <a:sym typeface="Garet"/>
                </a:rPr>
                <a:t>3,53%</a:t>
              </a:r>
            </a:p>
          </p:txBody>
        </p:sp>
        <p:grpSp>
          <p:nvGrpSpPr>
            <p:cNvPr name="Group 28" id="28"/>
            <p:cNvGrpSpPr/>
            <p:nvPr/>
          </p:nvGrpSpPr>
          <p:grpSpPr>
            <a:xfrm rot="0">
              <a:off x="234093" y="2308617"/>
              <a:ext cx="2063487" cy="678117"/>
              <a:chOff x="0" y="0"/>
              <a:chExt cx="407602" cy="133949"/>
            </a:xfrm>
          </p:grpSpPr>
          <p:sp>
            <p:nvSpPr>
              <p:cNvPr name="Freeform 29" id="29"/>
              <p:cNvSpPr/>
              <p:nvPr/>
            </p:nvSpPr>
            <p:spPr>
              <a:xfrm flipH="false" flipV="false" rot="0">
                <a:off x="0" y="0"/>
                <a:ext cx="407602" cy="133949"/>
              </a:xfrm>
              <a:custGeom>
                <a:avLst/>
                <a:gdLst/>
                <a:ahLst/>
                <a:cxnLst/>
                <a:rect r="r" b="b" t="t" l="l"/>
                <a:pathLst>
                  <a:path h="133949" w="407602">
                    <a:moveTo>
                      <a:pt x="0" y="0"/>
                    </a:moveTo>
                    <a:lnTo>
                      <a:pt x="407602" y="0"/>
                    </a:lnTo>
                    <a:lnTo>
                      <a:pt x="407602" y="133949"/>
                    </a:lnTo>
                    <a:lnTo>
                      <a:pt x="0" y="133949"/>
                    </a:lnTo>
                    <a:close/>
                  </a:path>
                </a:pathLst>
              </a:custGeom>
              <a:solidFill>
                <a:srgbClr val="FFFFFF"/>
              </a:solidFill>
            </p:spPr>
          </p:sp>
          <p:sp>
            <p:nvSpPr>
              <p:cNvPr name="TextBox 30" id="30"/>
              <p:cNvSpPr txBox="true"/>
              <p:nvPr/>
            </p:nvSpPr>
            <p:spPr>
              <a:xfrm>
                <a:off x="0" y="-28575"/>
                <a:ext cx="407602" cy="162524"/>
              </a:xfrm>
              <a:prstGeom prst="rect">
                <a:avLst/>
              </a:prstGeom>
            </p:spPr>
            <p:txBody>
              <a:bodyPr anchor="ctr" rtlCol="false" tIns="50800" lIns="50800" bIns="50800" rIns="50800"/>
              <a:lstStyle/>
              <a:p>
                <a:pPr algn="ctr">
                  <a:lnSpc>
                    <a:spcPts val="3223"/>
                  </a:lnSpc>
                </a:pPr>
              </a:p>
            </p:txBody>
          </p:sp>
        </p:grpSp>
        <p:grpSp>
          <p:nvGrpSpPr>
            <p:cNvPr name="Group 31" id="31"/>
            <p:cNvGrpSpPr/>
            <p:nvPr/>
          </p:nvGrpSpPr>
          <p:grpSpPr>
            <a:xfrm rot="0">
              <a:off x="0" y="4178260"/>
              <a:ext cx="2063487" cy="678117"/>
              <a:chOff x="0" y="0"/>
              <a:chExt cx="407602" cy="133949"/>
            </a:xfrm>
          </p:grpSpPr>
          <p:sp>
            <p:nvSpPr>
              <p:cNvPr name="Freeform 32" id="32"/>
              <p:cNvSpPr/>
              <p:nvPr/>
            </p:nvSpPr>
            <p:spPr>
              <a:xfrm flipH="false" flipV="false" rot="0">
                <a:off x="0" y="0"/>
                <a:ext cx="407602" cy="133949"/>
              </a:xfrm>
              <a:custGeom>
                <a:avLst/>
                <a:gdLst/>
                <a:ahLst/>
                <a:cxnLst/>
                <a:rect r="r" b="b" t="t" l="l"/>
                <a:pathLst>
                  <a:path h="133949" w="407602">
                    <a:moveTo>
                      <a:pt x="0" y="0"/>
                    </a:moveTo>
                    <a:lnTo>
                      <a:pt x="407602" y="0"/>
                    </a:lnTo>
                    <a:lnTo>
                      <a:pt x="407602" y="133949"/>
                    </a:lnTo>
                    <a:lnTo>
                      <a:pt x="0" y="133949"/>
                    </a:lnTo>
                    <a:close/>
                  </a:path>
                </a:pathLst>
              </a:custGeom>
              <a:solidFill>
                <a:srgbClr val="FFFFFF"/>
              </a:solidFill>
            </p:spPr>
          </p:sp>
          <p:sp>
            <p:nvSpPr>
              <p:cNvPr name="TextBox 33" id="33"/>
              <p:cNvSpPr txBox="true"/>
              <p:nvPr/>
            </p:nvSpPr>
            <p:spPr>
              <a:xfrm>
                <a:off x="0" y="-28575"/>
                <a:ext cx="407602" cy="162524"/>
              </a:xfrm>
              <a:prstGeom prst="rect">
                <a:avLst/>
              </a:prstGeom>
            </p:spPr>
            <p:txBody>
              <a:bodyPr anchor="ctr" rtlCol="false" tIns="50800" lIns="50800" bIns="50800" rIns="50800"/>
              <a:lstStyle/>
              <a:p>
                <a:pPr algn="ctr">
                  <a:lnSpc>
                    <a:spcPts val="3223"/>
                  </a:lnSpc>
                </a:pPr>
              </a:p>
            </p:txBody>
          </p:sp>
        </p:grpSp>
        <p:sp>
          <p:nvSpPr>
            <p:cNvPr name="TextBox 34" id="34"/>
            <p:cNvSpPr txBox="true"/>
            <p:nvPr/>
          </p:nvSpPr>
          <p:spPr>
            <a:xfrm rot="0">
              <a:off x="2176953" y="1520413"/>
              <a:ext cx="1593153" cy="311203"/>
            </a:xfrm>
            <a:prstGeom prst="rect">
              <a:avLst/>
            </a:prstGeom>
          </p:spPr>
          <p:txBody>
            <a:bodyPr anchor="t" rtlCol="false" tIns="0" lIns="0" bIns="0" rIns="0">
              <a:spAutoFit/>
            </a:bodyPr>
            <a:lstStyle/>
            <a:p>
              <a:pPr algn="ctr">
                <a:lnSpc>
                  <a:spcPts val="1945"/>
                </a:lnSpc>
                <a:spcBef>
                  <a:spcPct val="0"/>
                </a:spcBef>
              </a:pPr>
              <a:r>
                <a:rPr lang="en-US" sz="1496">
                  <a:solidFill>
                    <a:srgbClr val="7F8E73"/>
                  </a:solidFill>
                  <a:latin typeface="Garet"/>
                  <a:ea typeface="Garet"/>
                  <a:cs typeface="Garet"/>
                  <a:sym typeface="Garet"/>
                </a:rPr>
                <a:t>6,2%</a:t>
              </a:r>
            </a:p>
          </p:txBody>
        </p:sp>
        <p:sp>
          <p:nvSpPr>
            <p:cNvPr name="TextBox 35" id="35"/>
            <p:cNvSpPr txBox="true"/>
            <p:nvPr/>
          </p:nvSpPr>
          <p:spPr>
            <a:xfrm rot="0">
              <a:off x="1145210" y="2459541"/>
              <a:ext cx="1593153" cy="311203"/>
            </a:xfrm>
            <a:prstGeom prst="rect">
              <a:avLst/>
            </a:prstGeom>
          </p:spPr>
          <p:txBody>
            <a:bodyPr anchor="t" rtlCol="false" tIns="0" lIns="0" bIns="0" rIns="0">
              <a:spAutoFit/>
            </a:bodyPr>
            <a:lstStyle/>
            <a:p>
              <a:pPr algn="ctr">
                <a:lnSpc>
                  <a:spcPts val="1945"/>
                </a:lnSpc>
                <a:spcBef>
                  <a:spcPct val="0"/>
                </a:spcBef>
              </a:pPr>
              <a:r>
                <a:rPr lang="en-US" sz="1496">
                  <a:solidFill>
                    <a:srgbClr val="7F8E73"/>
                  </a:solidFill>
                  <a:latin typeface="Garet"/>
                  <a:ea typeface="Garet"/>
                  <a:cs typeface="Garet"/>
                  <a:sym typeface="Garet"/>
                </a:rPr>
                <a:t>13,3%</a:t>
              </a:r>
            </a:p>
          </p:txBody>
        </p:sp>
        <p:sp>
          <p:nvSpPr>
            <p:cNvPr name="TextBox 36" id="36"/>
            <p:cNvSpPr txBox="true"/>
            <p:nvPr/>
          </p:nvSpPr>
          <p:spPr>
            <a:xfrm rot="0">
              <a:off x="1031743" y="4352192"/>
              <a:ext cx="1593153" cy="311203"/>
            </a:xfrm>
            <a:prstGeom prst="rect">
              <a:avLst/>
            </a:prstGeom>
          </p:spPr>
          <p:txBody>
            <a:bodyPr anchor="t" rtlCol="false" tIns="0" lIns="0" bIns="0" rIns="0">
              <a:spAutoFit/>
            </a:bodyPr>
            <a:lstStyle/>
            <a:p>
              <a:pPr algn="ctr">
                <a:lnSpc>
                  <a:spcPts val="1945"/>
                </a:lnSpc>
                <a:spcBef>
                  <a:spcPct val="0"/>
                </a:spcBef>
              </a:pPr>
              <a:r>
                <a:rPr lang="en-US" sz="1496">
                  <a:solidFill>
                    <a:srgbClr val="7F8E73"/>
                  </a:solidFill>
                  <a:latin typeface="Garet"/>
                  <a:ea typeface="Garet"/>
                  <a:cs typeface="Garet"/>
                  <a:sym typeface="Garet"/>
                </a:rPr>
                <a:t>14%</a:t>
              </a:r>
            </a:p>
          </p:txBody>
        </p:sp>
        <p:grpSp>
          <p:nvGrpSpPr>
            <p:cNvPr name="Group 37" id="37"/>
            <p:cNvGrpSpPr/>
            <p:nvPr/>
          </p:nvGrpSpPr>
          <p:grpSpPr>
            <a:xfrm rot="0">
              <a:off x="1380376" y="5846977"/>
              <a:ext cx="2063487" cy="678117"/>
              <a:chOff x="0" y="0"/>
              <a:chExt cx="407602" cy="133949"/>
            </a:xfrm>
          </p:grpSpPr>
          <p:sp>
            <p:nvSpPr>
              <p:cNvPr name="Freeform 38" id="38"/>
              <p:cNvSpPr/>
              <p:nvPr/>
            </p:nvSpPr>
            <p:spPr>
              <a:xfrm flipH="false" flipV="false" rot="0">
                <a:off x="0" y="0"/>
                <a:ext cx="407602" cy="133949"/>
              </a:xfrm>
              <a:custGeom>
                <a:avLst/>
                <a:gdLst/>
                <a:ahLst/>
                <a:cxnLst/>
                <a:rect r="r" b="b" t="t" l="l"/>
                <a:pathLst>
                  <a:path h="133949" w="407602">
                    <a:moveTo>
                      <a:pt x="0" y="0"/>
                    </a:moveTo>
                    <a:lnTo>
                      <a:pt x="407602" y="0"/>
                    </a:lnTo>
                    <a:lnTo>
                      <a:pt x="407602" y="133949"/>
                    </a:lnTo>
                    <a:lnTo>
                      <a:pt x="0" y="133949"/>
                    </a:lnTo>
                    <a:close/>
                  </a:path>
                </a:pathLst>
              </a:custGeom>
              <a:solidFill>
                <a:srgbClr val="FFFFFF"/>
              </a:solidFill>
            </p:spPr>
          </p:sp>
          <p:sp>
            <p:nvSpPr>
              <p:cNvPr name="TextBox 39" id="39"/>
              <p:cNvSpPr txBox="true"/>
              <p:nvPr/>
            </p:nvSpPr>
            <p:spPr>
              <a:xfrm>
                <a:off x="0" y="-28575"/>
                <a:ext cx="407602" cy="162524"/>
              </a:xfrm>
              <a:prstGeom prst="rect">
                <a:avLst/>
              </a:prstGeom>
            </p:spPr>
            <p:txBody>
              <a:bodyPr anchor="ctr" rtlCol="false" tIns="50800" lIns="50800" bIns="50800" rIns="50800"/>
              <a:lstStyle/>
              <a:p>
                <a:pPr algn="ctr">
                  <a:lnSpc>
                    <a:spcPts val="3223"/>
                  </a:lnSpc>
                </a:pPr>
              </a:p>
            </p:txBody>
          </p:sp>
        </p:grpSp>
        <p:sp>
          <p:nvSpPr>
            <p:cNvPr name="TextBox 40" id="40"/>
            <p:cNvSpPr txBox="true"/>
            <p:nvPr/>
          </p:nvSpPr>
          <p:spPr>
            <a:xfrm rot="0">
              <a:off x="2412120" y="5741941"/>
              <a:ext cx="1593153" cy="311203"/>
            </a:xfrm>
            <a:prstGeom prst="rect">
              <a:avLst/>
            </a:prstGeom>
          </p:spPr>
          <p:txBody>
            <a:bodyPr anchor="t" rtlCol="false" tIns="0" lIns="0" bIns="0" rIns="0">
              <a:spAutoFit/>
            </a:bodyPr>
            <a:lstStyle/>
            <a:p>
              <a:pPr algn="ctr">
                <a:lnSpc>
                  <a:spcPts val="1945"/>
                </a:lnSpc>
                <a:spcBef>
                  <a:spcPct val="0"/>
                </a:spcBef>
              </a:pPr>
              <a:r>
                <a:rPr lang="en-US" sz="1496">
                  <a:solidFill>
                    <a:srgbClr val="7F8E73"/>
                  </a:solidFill>
                  <a:latin typeface="Garet"/>
                  <a:ea typeface="Garet"/>
                  <a:cs typeface="Garet"/>
                  <a:sym typeface="Garet"/>
                </a:rPr>
                <a:t>14,68%</a:t>
              </a:r>
            </a:p>
          </p:txBody>
        </p:sp>
        <p:sp>
          <p:nvSpPr>
            <p:cNvPr name="TextBox 41" id="41"/>
            <p:cNvSpPr txBox="true"/>
            <p:nvPr/>
          </p:nvSpPr>
          <p:spPr>
            <a:xfrm rot="0">
              <a:off x="1645618" y="-28575"/>
              <a:ext cx="8336387" cy="450554"/>
            </a:xfrm>
            <a:prstGeom prst="rect">
              <a:avLst/>
            </a:prstGeom>
          </p:spPr>
          <p:txBody>
            <a:bodyPr anchor="t" rtlCol="false" tIns="0" lIns="0" bIns="0" rIns="0">
              <a:spAutoFit/>
            </a:bodyPr>
            <a:lstStyle/>
            <a:p>
              <a:pPr algn="l">
                <a:lnSpc>
                  <a:spcPts val="2703"/>
                </a:lnSpc>
                <a:spcBef>
                  <a:spcPct val="0"/>
                </a:spcBef>
              </a:pPr>
              <a:r>
                <a:rPr lang="en-US" sz="2079">
                  <a:solidFill>
                    <a:srgbClr val="647B54"/>
                  </a:solidFill>
                  <a:latin typeface="Garet Bold"/>
                  <a:ea typeface="Garet Bold"/>
                  <a:cs typeface="Garet Bold"/>
                  <a:sym typeface="Garet Bold"/>
                </a:rPr>
                <a:t>Répartition des investissements en énergie</a:t>
              </a:r>
            </a:p>
          </p:txBody>
        </p:sp>
      </p:grpSp>
      <p:grpSp>
        <p:nvGrpSpPr>
          <p:cNvPr name="Group 42" id="42"/>
          <p:cNvGrpSpPr/>
          <p:nvPr/>
        </p:nvGrpSpPr>
        <p:grpSpPr>
          <a:xfrm rot="0">
            <a:off x="11679019" y="3238237"/>
            <a:ext cx="6036420" cy="4645480"/>
            <a:chOff x="0" y="0"/>
            <a:chExt cx="8048561" cy="6193973"/>
          </a:xfrm>
        </p:grpSpPr>
        <p:sp>
          <p:nvSpPr>
            <p:cNvPr name="Freeform 43" id="43"/>
            <p:cNvSpPr/>
            <p:nvPr/>
          </p:nvSpPr>
          <p:spPr>
            <a:xfrm flipH="false" flipV="false" rot="0">
              <a:off x="0" y="1226789"/>
              <a:ext cx="7435904" cy="4967184"/>
            </a:xfrm>
            <a:custGeom>
              <a:avLst/>
              <a:gdLst/>
              <a:ahLst/>
              <a:cxnLst/>
              <a:rect r="r" b="b" t="t" l="l"/>
              <a:pathLst>
                <a:path h="4967184" w="7435904">
                  <a:moveTo>
                    <a:pt x="0" y="0"/>
                  </a:moveTo>
                  <a:lnTo>
                    <a:pt x="7435904" y="0"/>
                  </a:lnTo>
                  <a:lnTo>
                    <a:pt x="7435904" y="4967184"/>
                  </a:lnTo>
                  <a:lnTo>
                    <a:pt x="0" y="4967184"/>
                  </a:lnTo>
                  <a:lnTo>
                    <a:pt x="0" y="0"/>
                  </a:lnTo>
                  <a:close/>
                </a:path>
              </a:pathLst>
            </a:custGeom>
            <a:blipFill>
              <a:blip r:embed="rId7"/>
              <a:stretch>
                <a:fillRect l="0" t="0" r="0" b="0"/>
              </a:stretch>
            </a:blipFill>
          </p:spPr>
        </p:sp>
        <p:sp>
          <p:nvSpPr>
            <p:cNvPr name="TextBox 44" id="44"/>
            <p:cNvSpPr txBox="true"/>
            <p:nvPr/>
          </p:nvSpPr>
          <p:spPr>
            <a:xfrm rot="0">
              <a:off x="244937" y="-28575"/>
              <a:ext cx="7803624" cy="907754"/>
            </a:xfrm>
            <a:prstGeom prst="rect">
              <a:avLst/>
            </a:prstGeom>
          </p:spPr>
          <p:txBody>
            <a:bodyPr anchor="t" rtlCol="false" tIns="0" lIns="0" bIns="0" rIns="0">
              <a:spAutoFit/>
            </a:bodyPr>
            <a:lstStyle/>
            <a:p>
              <a:pPr algn="l">
                <a:lnSpc>
                  <a:spcPts val="2703"/>
                </a:lnSpc>
                <a:spcBef>
                  <a:spcPct val="0"/>
                </a:spcBef>
              </a:pPr>
              <a:r>
                <a:rPr lang="en-US" sz="2079">
                  <a:solidFill>
                    <a:srgbClr val="647B54"/>
                  </a:solidFill>
                  <a:latin typeface="Garet Bold"/>
                  <a:ea typeface="Garet Bold"/>
                  <a:cs typeface="Garet Bold"/>
                  <a:sym typeface="Garet Bold"/>
                </a:rPr>
                <a:t>Evolution des investissements en énergie de 2007 à 2017</a:t>
              </a:r>
            </a:p>
          </p:txBody>
        </p:sp>
      </p:grpSp>
      <p:sp>
        <p:nvSpPr>
          <p:cNvPr name="TextBox 45" id="45"/>
          <p:cNvSpPr txBox="true"/>
          <p:nvPr/>
        </p:nvSpPr>
        <p:spPr>
          <a:xfrm rot="0">
            <a:off x="2147062" y="1321488"/>
            <a:ext cx="7964470"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MIX ÉNERGÉTIQUE</a:t>
            </a:r>
          </a:p>
        </p:txBody>
      </p:sp>
      <p:sp>
        <p:nvSpPr>
          <p:cNvPr name="TextBox 46" id="46"/>
          <p:cNvSpPr txBox="true"/>
          <p:nvPr/>
        </p:nvSpPr>
        <p:spPr>
          <a:xfrm rot="0">
            <a:off x="2172510" y="894024"/>
            <a:ext cx="2101457"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low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72510" y="2284379"/>
            <a:ext cx="13674925" cy="7567033"/>
          </a:xfrm>
          <a:custGeom>
            <a:avLst/>
            <a:gdLst/>
            <a:ahLst/>
            <a:cxnLst/>
            <a:rect r="r" b="b" t="t" l="l"/>
            <a:pathLst>
              <a:path h="7567033" w="13674925">
                <a:moveTo>
                  <a:pt x="0" y="0"/>
                </a:moveTo>
                <a:lnTo>
                  <a:pt x="13674925" y="0"/>
                </a:lnTo>
                <a:lnTo>
                  <a:pt x="13674925" y="7567033"/>
                </a:lnTo>
                <a:lnTo>
                  <a:pt x="0" y="7567033"/>
                </a:lnTo>
                <a:lnTo>
                  <a:pt x="0" y="0"/>
                </a:lnTo>
                <a:close/>
              </a:path>
            </a:pathLst>
          </a:custGeom>
          <a:blipFill>
            <a:blip r:embed="rId5"/>
            <a:stretch>
              <a:fillRect l="0" t="0" r="0" b="0"/>
            </a:stretch>
          </a:blipFill>
        </p:spPr>
      </p:sp>
      <p:grpSp>
        <p:nvGrpSpPr>
          <p:cNvPr name="Group 4" id="4"/>
          <p:cNvGrpSpPr/>
          <p:nvPr/>
        </p:nvGrpSpPr>
        <p:grpSpPr>
          <a:xfrm rot="0">
            <a:off x="3938598" y="2634432"/>
            <a:ext cx="9481782" cy="373879"/>
            <a:chOff x="0" y="0"/>
            <a:chExt cx="2497259" cy="98470"/>
          </a:xfrm>
        </p:grpSpPr>
        <p:sp>
          <p:nvSpPr>
            <p:cNvPr name="Freeform 5" id="5"/>
            <p:cNvSpPr/>
            <p:nvPr/>
          </p:nvSpPr>
          <p:spPr>
            <a:xfrm flipH="false" flipV="false" rot="0">
              <a:off x="0" y="0"/>
              <a:ext cx="2497259" cy="98470"/>
            </a:xfrm>
            <a:custGeom>
              <a:avLst/>
              <a:gdLst/>
              <a:ahLst/>
              <a:cxnLst/>
              <a:rect r="r" b="b" t="t" l="l"/>
              <a:pathLst>
                <a:path h="98470" w="2497259">
                  <a:moveTo>
                    <a:pt x="0" y="0"/>
                  </a:moveTo>
                  <a:lnTo>
                    <a:pt x="2497259" y="0"/>
                  </a:lnTo>
                  <a:lnTo>
                    <a:pt x="2497259" y="98470"/>
                  </a:lnTo>
                  <a:lnTo>
                    <a:pt x="0" y="98470"/>
                  </a:lnTo>
                  <a:close/>
                </a:path>
              </a:pathLst>
            </a:custGeom>
            <a:solidFill>
              <a:srgbClr val="FFFFFF"/>
            </a:solidFill>
          </p:spPr>
        </p:sp>
        <p:sp>
          <p:nvSpPr>
            <p:cNvPr name="TextBox 6" id="6"/>
            <p:cNvSpPr txBox="true"/>
            <p:nvPr/>
          </p:nvSpPr>
          <p:spPr>
            <a:xfrm>
              <a:off x="0" y="-9525"/>
              <a:ext cx="2497259" cy="107995"/>
            </a:xfrm>
            <a:prstGeom prst="rect">
              <a:avLst/>
            </a:prstGeom>
          </p:spPr>
          <p:txBody>
            <a:bodyPr anchor="ctr" rtlCol="false" tIns="50800" lIns="50800" bIns="50800" rIns="50800"/>
            <a:lstStyle/>
            <a:p>
              <a:pPr algn="ctr">
                <a:lnSpc>
                  <a:spcPts val="2574"/>
                </a:lnSpc>
              </a:pPr>
            </a:p>
          </p:txBody>
        </p:sp>
      </p:grpSp>
      <p:grpSp>
        <p:nvGrpSpPr>
          <p:cNvPr name="Group 7" id="7"/>
          <p:cNvGrpSpPr/>
          <p:nvPr/>
        </p:nvGrpSpPr>
        <p:grpSpPr>
          <a:xfrm rot="0">
            <a:off x="3225490" y="6130020"/>
            <a:ext cx="10907996" cy="440732"/>
            <a:chOff x="0" y="0"/>
            <a:chExt cx="2872888" cy="116078"/>
          </a:xfrm>
        </p:grpSpPr>
        <p:sp>
          <p:nvSpPr>
            <p:cNvPr name="Freeform 8" id="8"/>
            <p:cNvSpPr/>
            <p:nvPr/>
          </p:nvSpPr>
          <p:spPr>
            <a:xfrm flipH="false" flipV="false" rot="0">
              <a:off x="0" y="0"/>
              <a:ext cx="2872888" cy="116078"/>
            </a:xfrm>
            <a:custGeom>
              <a:avLst/>
              <a:gdLst/>
              <a:ahLst/>
              <a:cxnLst/>
              <a:rect r="r" b="b" t="t" l="l"/>
              <a:pathLst>
                <a:path h="116078" w="2872888">
                  <a:moveTo>
                    <a:pt x="0" y="0"/>
                  </a:moveTo>
                  <a:lnTo>
                    <a:pt x="2872888" y="0"/>
                  </a:lnTo>
                  <a:lnTo>
                    <a:pt x="2872888" y="116078"/>
                  </a:lnTo>
                  <a:lnTo>
                    <a:pt x="0" y="116078"/>
                  </a:lnTo>
                  <a:close/>
                </a:path>
              </a:pathLst>
            </a:custGeom>
            <a:solidFill>
              <a:srgbClr val="FFFFFF"/>
            </a:solidFill>
          </p:spPr>
        </p:sp>
        <p:sp>
          <p:nvSpPr>
            <p:cNvPr name="TextBox 9" id="9"/>
            <p:cNvSpPr txBox="true"/>
            <p:nvPr/>
          </p:nvSpPr>
          <p:spPr>
            <a:xfrm>
              <a:off x="0" y="-9525"/>
              <a:ext cx="2872888" cy="125603"/>
            </a:xfrm>
            <a:prstGeom prst="rect">
              <a:avLst/>
            </a:prstGeom>
          </p:spPr>
          <p:txBody>
            <a:bodyPr anchor="ctr" rtlCol="false" tIns="50800" lIns="50800" bIns="50800" rIns="50800"/>
            <a:lstStyle/>
            <a:p>
              <a:pPr algn="ctr">
                <a:lnSpc>
                  <a:spcPts val="2574"/>
                </a:lnSpc>
              </a:pPr>
            </a:p>
          </p:txBody>
        </p:sp>
      </p:grpSp>
      <p:grpSp>
        <p:nvGrpSpPr>
          <p:cNvPr name="Group 10" id="10"/>
          <p:cNvGrpSpPr/>
          <p:nvPr/>
        </p:nvGrpSpPr>
        <p:grpSpPr>
          <a:xfrm rot="0">
            <a:off x="2551793" y="5260756"/>
            <a:ext cx="1767779" cy="370277"/>
            <a:chOff x="0" y="0"/>
            <a:chExt cx="465588" cy="97522"/>
          </a:xfrm>
        </p:grpSpPr>
        <p:sp>
          <p:nvSpPr>
            <p:cNvPr name="Freeform 11" id="11"/>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E20A17">
                  <a:alpha val="70980"/>
                </a:srgbClr>
              </a:solidFill>
              <a:prstDash val="solid"/>
              <a:miter/>
            </a:ln>
          </p:spPr>
        </p:sp>
        <p:sp>
          <p:nvSpPr>
            <p:cNvPr name="TextBox 12" id="12"/>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13" id="13"/>
          <p:cNvGrpSpPr/>
          <p:nvPr/>
        </p:nvGrpSpPr>
        <p:grpSpPr>
          <a:xfrm rot="0">
            <a:off x="2532743" y="8970196"/>
            <a:ext cx="1767779" cy="370277"/>
            <a:chOff x="0" y="0"/>
            <a:chExt cx="465588" cy="97522"/>
          </a:xfrm>
        </p:grpSpPr>
        <p:sp>
          <p:nvSpPr>
            <p:cNvPr name="Freeform 14" id="14"/>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E20A17">
                  <a:alpha val="70980"/>
                </a:srgbClr>
              </a:solidFill>
              <a:prstDash val="solid"/>
              <a:miter/>
            </a:ln>
          </p:spPr>
        </p:sp>
        <p:sp>
          <p:nvSpPr>
            <p:cNvPr name="TextBox 15" id="15"/>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16" id="16"/>
          <p:cNvGrpSpPr/>
          <p:nvPr/>
        </p:nvGrpSpPr>
        <p:grpSpPr>
          <a:xfrm rot="0">
            <a:off x="2532743" y="8571344"/>
            <a:ext cx="1767779" cy="370277"/>
            <a:chOff x="0" y="0"/>
            <a:chExt cx="465588" cy="97522"/>
          </a:xfrm>
        </p:grpSpPr>
        <p:sp>
          <p:nvSpPr>
            <p:cNvPr name="Freeform 17" id="17"/>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7BB401">
                  <a:alpha val="70980"/>
                </a:srgbClr>
              </a:solidFill>
              <a:prstDash val="solid"/>
              <a:miter/>
            </a:ln>
          </p:spPr>
        </p:sp>
        <p:sp>
          <p:nvSpPr>
            <p:cNvPr name="TextBox 18" id="18"/>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sp>
        <p:nvSpPr>
          <p:cNvPr name="TextBox 19" id="19"/>
          <p:cNvSpPr txBox="true"/>
          <p:nvPr/>
        </p:nvSpPr>
        <p:spPr>
          <a:xfrm rot="0">
            <a:off x="2147062" y="1321488"/>
            <a:ext cx="7964470"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CORRÉLATIONS</a:t>
            </a:r>
          </a:p>
        </p:txBody>
      </p:sp>
      <p:sp>
        <p:nvSpPr>
          <p:cNvPr name="TextBox 20" id="20"/>
          <p:cNvSpPr txBox="true"/>
          <p:nvPr/>
        </p:nvSpPr>
        <p:spPr>
          <a:xfrm rot="0">
            <a:off x="2172510" y="894024"/>
            <a:ext cx="2075804"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low</a:t>
            </a:r>
          </a:p>
        </p:txBody>
      </p:sp>
      <p:sp>
        <p:nvSpPr>
          <p:cNvPr name="TextBox 21" id="21"/>
          <p:cNvSpPr txBox="true"/>
          <p:nvPr/>
        </p:nvSpPr>
        <p:spPr>
          <a:xfrm rot="0">
            <a:off x="4319572" y="2476313"/>
            <a:ext cx="9492109" cy="345059"/>
          </a:xfrm>
          <a:prstGeom prst="rect">
            <a:avLst/>
          </a:prstGeom>
        </p:spPr>
        <p:txBody>
          <a:bodyPr anchor="t" rtlCol="false" tIns="0" lIns="0" bIns="0" rIns="0">
            <a:spAutoFit/>
          </a:bodyPr>
          <a:lstStyle/>
          <a:p>
            <a:pPr algn="l">
              <a:lnSpc>
                <a:spcPts val="2703"/>
              </a:lnSpc>
              <a:spcBef>
                <a:spcPct val="0"/>
              </a:spcBef>
            </a:pPr>
            <a:r>
              <a:rPr lang="en-US" sz="2079">
                <a:solidFill>
                  <a:srgbClr val="487307"/>
                </a:solidFill>
                <a:latin typeface="Garet Bold"/>
                <a:ea typeface="Garet Bold"/>
                <a:cs typeface="Garet Bold"/>
                <a:sym typeface="Garet Bold"/>
              </a:rPr>
              <a:t>Heatmap corrélation PIB vs Investissement en énergie renouvelable </a:t>
            </a:r>
          </a:p>
        </p:txBody>
      </p:sp>
      <p:sp>
        <p:nvSpPr>
          <p:cNvPr name="TextBox 22" id="22"/>
          <p:cNvSpPr txBox="true"/>
          <p:nvPr/>
        </p:nvSpPr>
        <p:spPr>
          <a:xfrm rot="0">
            <a:off x="4345020" y="6101445"/>
            <a:ext cx="9563100" cy="345059"/>
          </a:xfrm>
          <a:prstGeom prst="rect">
            <a:avLst/>
          </a:prstGeom>
        </p:spPr>
        <p:txBody>
          <a:bodyPr anchor="t" rtlCol="false" tIns="0" lIns="0" bIns="0" rIns="0">
            <a:spAutoFit/>
          </a:bodyPr>
          <a:lstStyle/>
          <a:p>
            <a:pPr algn="l">
              <a:lnSpc>
                <a:spcPts val="2703"/>
              </a:lnSpc>
              <a:spcBef>
                <a:spcPct val="0"/>
              </a:spcBef>
            </a:pPr>
            <a:r>
              <a:rPr lang="en-US" sz="2079">
                <a:solidFill>
                  <a:srgbClr val="487307"/>
                </a:solidFill>
                <a:latin typeface="Garet Bold"/>
                <a:ea typeface="Garet Bold"/>
                <a:cs typeface="Garet Bold"/>
                <a:sym typeface="Garet Bold"/>
              </a:rPr>
              <a:t>Heatmap corrélation GCI vs Investissement en énergie renouvelable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7F8E73"/>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377128" y="2018005"/>
            <a:ext cx="15533745" cy="4467510"/>
          </a:xfrm>
          <a:prstGeom prst="rect">
            <a:avLst/>
          </a:prstGeom>
        </p:spPr>
        <p:txBody>
          <a:bodyPr anchor="t" rtlCol="false" tIns="0" lIns="0" bIns="0" rIns="0">
            <a:spAutoFit/>
          </a:bodyPr>
          <a:lstStyle/>
          <a:p>
            <a:pPr algn="l">
              <a:lnSpc>
                <a:spcPts val="8909"/>
              </a:lnSpc>
            </a:pPr>
          </a:p>
          <a:p>
            <a:pPr algn="l">
              <a:lnSpc>
                <a:spcPts val="8909"/>
              </a:lnSpc>
            </a:pPr>
          </a:p>
          <a:p>
            <a:pPr algn="l">
              <a:lnSpc>
                <a:spcPts val="8909"/>
              </a:lnSpc>
            </a:pPr>
            <a:r>
              <a:rPr lang="en-US" sz="6363">
                <a:solidFill>
                  <a:srgbClr val="FFFFFF"/>
                </a:solidFill>
                <a:latin typeface="Yeseva One"/>
                <a:ea typeface="Yeseva One"/>
                <a:cs typeface="Yeseva One"/>
                <a:sym typeface="Yeseva One"/>
              </a:rPr>
              <a:t>Dynamique des clusters </a:t>
            </a:r>
          </a:p>
          <a:p>
            <a:pPr algn="l">
              <a:lnSpc>
                <a:spcPts val="8909"/>
              </a:lnSpc>
              <a:spcBef>
                <a:spcPct val="0"/>
              </a:spcBef>
            </a:pPr>
            <a:r>
              <a:rPr lang="en-US" sz="6363">
                <a:solidFill>
                  <a:srgbClr val="FFFFFF"/>
                </a:solidFill>
                <a:latin typeface="Yeseva One"/>
                <a:ea typeface="Yeseva One"/>
                <a:cs typeface="Yeseva One"/>
                <a:sym typeface="Yeseva One"/>
              </a:rPr>
              <a:t>Cluster Medium</a:t>
            </a:r>
          </a:p>
        </p:txBody>
      </p:sp>
      <p:sp>
        <p:nvSpPr>
          <p:cNvPr name="Freeform 6" id="6"/>
          <p:cNvSpPr/>
          <p:nvPr/>
        </p:nvSpPr>
        <p:spPr>
          <a:xfrm flipH="false" flipV="false" rot="0">
            <a:off x="1377128" y="1093380"/>
            <a:ext cx="455865" cy="482110"/>
          </a:xfrm>
          <a:custGeom>
            <a:avLst/>
            <a:gdLst/>
            <a:ahLst/>
            <a:cxnLst/>
            <a:rect r="r" b="b" t="t" l="l"/>
            <a:pathLst>
              <a:path h="482110" w="455865">
                <a:moveTo>
                  <a:pt x="0" y="0"/>
                </a:moveTo>
                <a:lnTo>
                  <a:pt x="455865" y="0"/>
                </a:lnTo>
                <a:lnTo>
                  <a:pt x="455865"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147062" y="1119451"/>
            <a:ext cx="6996938" cy="456039"/>
          </a:xfrm>
          <a:prstGeom prst="rect">
            <a:avLst/>
          </a:prstGeom>
        </p:spPr>
        <p:txBody>
          <a:bodyPr anchor="t" rtlCol="false" tIns="0" lIns="0" bIns="0" rIns="0">
            <a:spAutoFit/>
          </a:bodyPr>
          <a:lstStyle/>
          <a:p>
            <a:pPr algn="l">
              <a:lnSpc>
                <a:spcPts val="3738"/>
              </a:lnSpc>
              <a:spcBef>
                <a:spcPct val="0"/>
              </a:spcBef>
            </a:pPr>
            <a:r>
              <a:rPr lang="en-US" sz="2670">
                <a:solidFill>
                  <a:srgbClr val="FFFFFF"/>
                </a:solidFill>
                <a:latin typeface="Yeseva One"/>
                <a:ea typeface="Yeseva One"/>
                <a:cs typeface="Yeseva One"/>
                <a:sym typeface="Yeseva One"/>
              </a:rPr>
              <a:t>Analyse Macro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47062" y="2350218"/>
            <a:ext cx="768715" cy="806090"/>
          </a:xfrm>
          <a:custGeom>
            <a:avLst/>
            <a:gdLst/>
            <a:ahLst/>
            <a:cxnLst/>
            <a:rect r="r" b="b" t="t" l="l"/>
            <a:pathLst>
              <a:path h="806090" w="768715">
                <a:moveTo>
                  <a:pt x="0" y="0"/>
                </a:moveTo>
                <a:lnTo>
                  <a:pt x="768714" y="0"/>
                </a:lnTo>
                <a:lnTo>
                  <a:pt x="768714" y="806089"/>
                </a:lnTo>
                <a:lnTo>
                  <a:pt x="0" y="806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01380" y="3594457"/>
            <a:ext cx="814396" cy="438756"/>
          </a:xfrm>
          <a:custGeom>
            <a:avLst/>
            <a:gdLst/>
            <a:ahLst/>
            <a:cxnLst/>
            <a:rect r="r" b="b" t="t" l="l"/>
            <a:pathLst>
              <a:path h="438756" w="814396">
                <a:moveTo>
                  <a:pt x="0" y="0"/>
                </a:moveTo>
                <a:lnTo>
                  <a:pt x="814396" y="0"/>
                </a:lnTo>
                <a:lnTo>
                  <a:pt x="814396" y="438756"/>
                </a:lnTo>
                <a:lnTo>
                  <a:pt x="0" y="4387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172510" y="4446521"/>
            <a:ext cx="672137" cy="672137"/>
          </a:xfrm>
          <a:custGeom>
            <a:avLst/>
            <a:gdLst/>
            <a:ahLst/>
            <a:cxnLst/>
            <a:rect r="r" b="b" t="t" l="l"/>
            <a:pathLst>
              <a:path h="672137" w="672137">
                <a:moveTo>
                  <a:pt x="0" y="0"/>
                </a:moveTo>
                <a:lnTo>
                  <a:pt x="672137" y="0"/>
                </a:lnTo>
                <a:lnTo>
                  <a:pt x="672137" y="672137"/>
                </a:lnTo>
                <a:lnTo>
                  <a:pt x="0" y="6721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908926" y="5811446"/>
            <a:ext cx="1158387" cy="316751"/>
          </a:xfrm>
          <a:custGeom>
            <a:avLst/>
            <a:gdLst/>
            <a:ahLst/>
            <a:cxnLst/>
            <a:rect r="r" b="b" t="t" l="l"/>
            <a:pathLst>
              <a:path h="316751" w="1158387">
                <a:moveTo>
                  <a:pt x="0" y="0"/>
                </a:moveTo>
                <a:lnTo>
                  <a:pt x="1158387" y="0"/>
                </a:lnTo>
                <a:lnTo>
                  <a:pt x="1158387" y="316751"/>
                </a:lnTo>
                <a:lnTo>
                  <a:pt x="0" y="316751"/>
                </a:lnTo>
                <a:lnTo>
                  <a:pt x="0" y="0"/>
                </a:lnTo>
                <a:close/>
              </a:path>
            </a:pathLst>
          </a:custGeom>
          <a:blipFill>
            <a:blip r:embed="rId10">
              <a:extLst>
                <a:ext uri="{96DAC541-7B7A-43D3-8B79-37D633B846F1}">
                  <asvg:svgBlip xmlns:asvg="http://schemas.microsoft.com/office/drawing/2016/SVG/main" r:embed="rId11"/>
                </a:ext>
              </a:extLst>
            </a:blip>
            <a:stretch>
              <a:fillRect l="0" t="0" r="-59673" b="0"/>
            </a:stretch>
          </a:blipFill>
        </p:spPr>
      </p:sp>
      <p:grpSp>
        <p:nvGrpSpPr>
          <p:cNvPr name="Group 7" id="7"/>
          <p:cNvGrpSpPr/>
          <p:nvPr/>
        </p:nvGrpSpPr>
        <p:grpSpPr>
          <a:xfrm rot="0">
            <a:off x="10908926" y="5156168"/>
            <a:ext cx="1158387" cy="316751"/>
            <a:chOff x="0" y="0"/>
            <a:chExt cx="1544516" cy="422335"/>
          </a:xfrm>
        </p:grpSpPr>
        <p:sp>
          <p:nvSpPr>
            <p:cNvPr name="Freeform 8" id="8"/>
            <p:cNvSpPr/>
            <p:nvPr/>
          </p:nvSpPr>
          <p:spPr>
            <a:xfrm flipH="false" flipV="false" rot="0">
              <a:off x="0" y="0"/>
              <a:ext cx="1544516" cy="422335"/>
            </a:xfrm>
            <a:custGeom>
              <a:avLst/>
              <a:gdLst/>
              <a:ahLst/>
              <a:cxnLst/>
              <a:rect r="r" b="b" t="t" l="l"/>
              <a:pathLst>
                <a:path h="422335" w="1544516">
                  <a:moveTo>
                    <a:pt x="0" y="0"/>
                  </a:moveTo>
                  <a:lnTo>
                    <a:pt x="1544516" y="0"/>
                  </a:lnTo>
                  <a:lnTo>
                    <a:pt x="1544516" y="422335"/>
                  </a:lnTo>
                  <a:lnTo>
                    <a:pt x="0" y="422335"/>
                  </a:lnTo>
                  <a:lnTo>
                    <a:pt x="0" y="0"/>
                  </a:lnTo>
                  <a:close/>
                </a:path>
              </a:pathLst>
            </a:custGeom>
            <a:blipFill>
              <a:blip r:embed="rId12">
                <a:extLst>
                  <a:ext uri="{96DAC541-7B7A-43D3-8B79-37D633B846F1}">
                    <asvg:svgBlip xmlns:asvg="http://schemas.microsoft.com/office/drawing/2016/SVG/main" r:embed="rId13"/>
                  </a:ext>
                </a:extLst>
              </a:blip>
              <a:stretch>
                <a:fillRect l="0" t="0" r="-59673" b="0"/>
              </a:stretch>
            </a:blipFill>
          </p:spPr>
        </p:sp>
        <p:sp>
          <p:nvSpPr>
            <p:cNvPr name="Freeform 9" id="9"/>
            <p:cNvSpPr/>
            <p:nvPr/>
          </p:nvSpPr>
          <p:spPr>
            <a:xfrm flipH="false" flipV="false" rot="0">
              <a:off x="12700" y="0"/>
              <a:ext cx="485805" cy="422335"/>
            </a:xfrm>
            <a:custGeom>
              <a:avLst/>
              <a:gdLst/>
              <a:ahLst/>
              <a:cxnLst/>
              <a:rect r="r" b="b" t="t" l="l"/>
              <a:pathLst>
                <a:path h="422335" w="485805">
                  <a:moveTo>
                    <a:pt x="0" y="0"/>
                  </a:moveTo>
                  <a:lnTo>
                    <a:pt x="485805" y="0"/>
                  </a:lnTo>
                  <a:lnTo>
                    <a:pt x="485805" y="422335"/>
                  </a:lnTo>
                  <a:lnTo>
                    <a:pt x="0" y="422335"/>
                  </a:lnTo>
                  <a:lnTo>
                    <a:pt x="0" y="0"/>
                  </a:lnTo>
                  <a:close/>
                </a:path>
              </a:pathLst>
            </a:custGeom>
            <a:blipFill>
              <a:blip r:embed="rId10">
                <a:extLst>
                  <a:ext uri="{96DAC541-7B7A-43D3-8B79-37D633B846F1}">
                    <asvg:svgBlip xmlns:asvg="http://schemas.microsoft.com/office/drawing/2016/SVG/main" r:embed="rId11"/>
                  </a:ext>
                </a:extLst>
              </a:blip>
              <a:stretch>
                <a:fillRect l="0" t="0" r="-407649" b="0"/>
              </a:stretch>
            </a:blipFill>
          </p:spPr>
        </p:sp>
      </p:grpSp>
      <p:sp>
        <p:nvSpPr>
          <p:cNvPr name="Freeform 10" id="10"/>
          <p:cNvSpPr/>
          <p:nvPr/>
        </p:nvSpPr>
        <p:spPr>
          <a:xfrm flipH="false" flipV="false" rot="0">
            <a:off x="11017219" y="6551233"/>
            <a:ext cx="941800" cy="481330"/>
          </a:xfrm>
          <a:custGeom>
            <a:avLst/>
            <a:gdLst/>
            <a:ahLst/>
            <a:cxnLst/>
            <a:rect r="r" b="b" t="t" l="l"/>
            <a:pathLst>
              <a:path h="481330" w="941800">
                <a:moveTo>
                  <a:pt x="0" y="0"/>
                </a:moveTo>
                <a:lnTo>
                  <a:pt x="941800" y="0"/>
                </a:lnTo>
                <a:lnTo>
                  <a:pt x="941800" y="481331"/>
                </a:lnTo>
                <a:lnTo>
                  <a:pt x="0" y="481331"/>
                </a:lnTo>
                <a:lnTo>
                  <a:pt x="0" y="0"/>
                </a:lnTo>
                <a:close/>
              </a:path>
            </a:pathLst>
          </a:custGeom>
          <a:blipFill>
            <a:blip r:embed="rId14">
              <a:extLst>
                <a:ext uri="{96DAC541-7B7A-43D3-8B79-37D633B846F1}">
                  <asvg:svgBlip xmlns:asvg="http://schemas.microsoft.com/office/drawing/2016/SVG/main" r:embed="rId15"/>
                </a:ext>
              </a:extLst>
            </a:blip>
            <a:stretch>
              <a:fillRect l="0" t="0" r="-3221" b="-101968"/>
            </a:stretch>
          </a:blipFill>
        </p:spPr>
      </p:sp>
      <p:sp>
        <p:nvSpPr>
          <p:cNvPr name="AutoShape 11" id="11"/>
          <p:cNvSpPr/>
          <p:nvPr/>
        </p:nvSpPr>
        <p:spPr>
          <a:xfrm flipV="true">
            <a:off x="2172523" y="3156307"/>
            <a:ext cx="15741784" cy="114300"/>
          </a:xfrm>
          <a:prstGeom prst="line">
            <a:avLst/>
          </a:prstGeom>
          <a:ln cap="flat" w="9525">
            <a:solidFill>
              <a:srgbClr val="ACAEB5"/>
            </a:solidFill>
            <a:prstDash val="solid"/>
            <a:headEnd type="none" len="sm" w="sm"/>
            <a:tailEnd type="none" len="sm" w="sm"/>
          </a:ln>
        </p:spPr>
      </p:sp>
      <p:sp>
        <p:nvSpPr>
          <p:cNvPr name="AutoShape 12" id="12"/>
          <p:cNvSpPr/>
          <p:nvPr/>
        </p:nvSpPr>
        <p:spPr>
          <a:xfrm flipH="true" flipV="true">
            <a:off x="10106770" y="4310064"/>
            <a:ext cx="4762" cy="5444999"/>
          </a:xfrm>
          <a:prstGeom prst="line">
            <a:avLst/>
          </a:prstGeom>
          <a:ln cap="flat" w="9525">
            <a:solidFill>
              <a:srgbClr val="ACAEB5"/>
            </a:solidFill>
            <a:prstDash val="solid"/>
            <a:headEnd type="none" len="sm" w="sm"/>
            <a:tailEnd type="none" len="sm" w="sm"/>
          </a:ln>
        </p:spPr>
      </p:sp>
      <p:sp>
        <p:nvSpPr>
          <p:cNvPr name="Freeform 13" id="13"/>
          <p:cNvSpPr/>
          <p:nvPr/>
        </p:nvSpPr>
        <p:spPr>
          <a:xfrm flipH="false" flipV="false" rot="0">
            <a:off x="10827051" y="7856851"/>
            <a:ext cx="743747" cy="730732"/>
          </a:xfrm>
          <a:custGeom>
            <a:avLst/>
            <a:gdLst/>
            <a:ahLst/>
            <a:cxnLst/>
            <a:rect r="r" b="b" t="t" l="l"/>
            <a:pathLst>
              <a:path h="730732" w="743747">
                <a:moveTo>
                  <a:pt x="0" y="0"/>
                </a:moveTo>
                <a:lnTo>
                  <a:pt x="743747" y="0"/>
                </a:lnTo>
                <a:lnTo>
                  <a:pt x="743747" y="730732"/>
                </a:lnTo>
                <a:lnTo>
                  <a:pt x="0" y="7307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14" id="14"/>
          <p:cNvSpPr/>
          <p:nvPr/>
        </p:nvSpPr>
        <p:spPr>
          <a:xfrm flipH="true">
            <a:off x="10111541" y="7461563"/>
            <a:ext cx="7802765" cy="9525"/>
          </a:xfrm>
          <a:prstGeom prst="line">
            <a:avLst/>
          </a:prstGeom>
          <a:ln cap="flat" w="9525">
            <a:solidFill>
              <a:srgbClr val="ACAEB5"/>
            </a:solidFill>
            <a:prstDash val="solid"/>
            <a:headEnd type="none" len="sm" w="sm"/>
            <a:tailEnd type="none" len="sm" w="sm"/>
          </a:ln>
        </p:spPr>
      </p:sp>
      <p:sp>
        <p:nvSpPr>
          <p:cNvPr name="AutoShape 15" id="15"/>
          <p:cNvSpPr/>
          <p:nvPr/>
        </p:nvSpPr>
        <p:spPr>
          <a:xfrm flipV="true">
            <a:off x="2172488" y="4215565"/>
            <a:ext cx="15741784" cy="114300"/>
          </a:xfrm>
          <a:prstGeom prst="line">
            <a:avLst/>
          </a:prstGeom>
          <a:ln cap="flat" w="9525">
            <a:solidFill>
              <a:srgbClr val="ACAEB5"/>
            </a:solidFill>
            <a:prstDash val="solid"/>
            <a:headEnd type="none" len="sm" w="sm"/>
            <a:tailEnd type="none" len="sm" w="sm"/>
          </a:ln>
        </p:spPr>
      </p:sp>
      <p:sp>
        <p:nvSpPr>
          <p:cNvPr name="AutoShape 16" id="16"/>
          <p:cNvSpPr/>
          <p:nvPr/>
        </p:nvSpPr>
        <p:spPr>
          <a:xfrm flipV="true">
            <a:off x="2147096" y="2107330"/>
            <a:ext cx="15741784" cy="114300"/>
          </a:xfrm>
          <a:prstGeom prst="line">
            <a:avLst/>
          </a:prstGeom>
          <a:ln cap="flat" w="9525">
            <a:solidFill>
              <a:srgbClr val="ACAEB5"/>
            </a:solidFill>
            <a:prstDash val="solid"/>
            <a:headEnd type="none" len="sm" w="sm"/>
            <a:tailEnd type="none" len="sm" w="sm"/>
          </a:ln>
        </p:spPr>
      </p:sp>
      <p:sp>
        <p:nvSpPr>
          <p:cNvPr name="Freeform 17" id="17"/>
          <p:cNvSpPr/>
          <p:nvPr/>
        </p:nvSpPr>
        <p:spPr>
          <a:xfrm flipH="false" flipV="false" rot="0">
            <a:off x="13843165" y="8826585"/>
            <a:ext cx="318147" cy="579767"/>
          </a:xfrm>
          <a:custGeom>
            <a:avLst/>
            <a:gdLst/>
            <a:ahLst/>
            <a:cxnLst/>
            <a:rect r="r" b="b" t="t" l="l"/>
            <a:pathLst>
              <a:path h="579767" w="318147">
                <a:moveTo>
                  <a:pt x="0" y="0"/>
                </a:moveTo>
                <a:lnTo>
                  <a:pt x="318147" y="0"/>
                </a:lnTo>
                <a:lnTo>
                  <a:pt x="318147" y="579767"/>
                </a:lnTo>
                <a:lnTo>
                  <a:pt x="0" y="5797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10800000">
            <a:off x="15704362" y="8835233"/>
            <a:ext cx="318147" cy="579767"/>
          </a:xfrm>
          <a:custGeom>
            <a:avLst/>
            <a:gdLst/>
            <a:ahLst/>
            <a:cxnLst/>
            <a:rect r="r" b="b" t="t" l="l"/>
            <a:pathLst>
              <a:path h="579767" w="318147">
                <a:moveTo>
                  <a:pt x="0" y="0"/>
                </a:moveTo>
                <a:lnTo>
                  <a:pt x="318147" y="0"/>
                </a:lnTo>
                <a:lnTo>
                  <a:pt x="318147" y="579766"/>
                </a:lnTo>
                <a:lnTo>
                  <a:pt x="0" y="5797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9" id="19"/>
          <p:cNvGrpSpPr/>
          <p:nvPr/>
        </p:nvGrpSpPr>
        <p:grpSpPr>
          <a:xfrm rot="0">
            <a:off x="2101380" y="5043194"/>
            <a:ext cx="7748517" cy="4454957"/>
            <a:chOff x="0" y="0"/>
            <a:chExt cx="10331356" cy="5939943"/>
          </a:xfrm>
        </p:grpSpPr>
        <p:sp>
          <p:nvSpPr>
            <p:cNvPr name="Freeform 20" id="20"/>
            <p:cNvSpPr/>
            <p:nvPr/>
          </p:nvSpPr>
          <p:spPr>
            <a:xfrm flipH="false" flipV="false" rot="0">
              <a:off x="0" y="532419"/>
              <a:ext cx="10184903" cy="5407524"/>
            </a:xfrm>
            <a:custGeom>
              <a:avLst/>
              <a:gdLst/>
              <a:ahLst/>
              <a:cxnLst/>
              <a:rect r="r" b="b" t="t" l="l"/>
              <a:pathLst>
                <a:path h="5407524" w="10184903">
                  <a:moveTo>
                    <a:pt x="0" y="0"/>
                  </a:moveTo>
                  <a:lnTo>
                    <a:pt x="10184903" y="0"/>
                  </a:lnTo>
                  <a:lnTo>
                    <a:pt x="10184903" y="5407524"/>
                  </a:lnTo>
                  <a:lnTo>
                    <a:pt x="0" y="5407524"/>
                  </a:lnTo>
                  <a:lnTo>
                    <a:pt x="0" y="0"/>
                  </a:lnTo>
                  <a:close/>
                </a:path>
              </a:pathLst>
            </a:custGeom>
            <a:blipFill>
              <a:blip r:embed="rId20"/>
              <a:stretch>
                <a:fillRect l="0" t="0" r="0" b="0"/>
              </a:stretch>
            </a:blipFill>
          </p:spPr>
        </p:sp>
        <p:grpSp>
          <p:nvGrpSpPr>
            <p:cNvPr name="Group 21" id="21"/>
            <p:cNvGrpSpPr/>
            <p:nvPr/>
          </p:nvGrpSpPr>
          <p:grpSpPr>
            <a:xfrm rot="0">
              <a:off x="8448963" y="0"/>
              <a:ext cx="1882393" cy="725687"/>
              <a:chOff x="0" y="0"/>
              <a:chExt cx="371831" cy="143346"/>
            </a:xfrm>
          </p:grpSpPr>
          <p:sp>
            <p:nvSpPr>
              <p:cNvPr name="Freeform 22" id="22"/>
              <p:cNvSpPr/>
              <p:nvPr/>
            </p:nvSpPr>
            <p:spPr>
              <a:xfrm flipH="false" flipV="false" rot="0">
                <a:off x="0" y="0"/>
                <a:ext cx="371831" cy="143346"/>
              </a:xfrm>
              <a:custGeom>
                <a:avLst/>
                <a:gdLst/>
                <a:ahLst/>
                <a:cxnLst/>
                <a:rect r="r" b="b" t="t" l="l"/>
                <a:pathLst>
                  <a:path h="143346" w="371831">
                    <a:moveTo>
                      <a:pt x="0" y="0"/>
                    </a:moveTo>
                    <a:lnTo>
                      <a:pt x="371831" y="0"/>
                    </a:lnTo>
                    <a:lnTo>
                      <a:pt x="371831" y="143346"/>
                    </a:lnTo>
                    <a:lnTo>
                      <a:pt x="0" y="143346"/>
                    </a:lnTo>
                    <a:close/>
                  </a:path>
                </a:pathLst>
              </a:custGeom>
              <a:solidFill>
                <a:srgbClr val="FFFFFF"/>
              </a:solidFill>
            </p:spPr>
          </p:sp>
          <p:sp>
            <p:nvSpPr>
              <p:cNvPr name="TextBox 23" id="23"/>
              <p:cNvSpPr txBox="true"/>
              <p:nvPr/>
            </p:nvSpPr>
            <p:spPr>
              <a:xfrm>
                <a:off x="0" y="-9525"/>
                <a:ext cx="371831" cy="152871"/>
              </a:xfrm>
              <a:prstGeom prst="rect">
                <a:avLst/>
              </a:prstGeom>
            </p:spPr>
            <p:txBody>
              <a:bodyPr anchor="ctr" rtlCol="false" tIns="50800" lIns="50800" bIns="50800" rIns="50800"/>
              <a:lstStyle/>
              <a:p>
                <a:pPr algn="ctr">
                  <a:lnSpc>
                    <a:spcPts val="2574"/>
                  </a:lnSpc>
                </a:pPr>
              </a:p>
            </p:txBody>
          </p:sp>
        </p:grpSp>
      </p:grpSp>
      <p:sp>
        <p:nvSpPr>
          <p:cNvPr name="TextBox 24" id="24"/>
          <p:cNvSpPr txBox="true"/>
          <p:nvPr/>
        </p:nvSpPr>
        <p:spPr>
          <a:xfrm rot="0">
            <a:off x="3171048" y="2407368"/>
            <a:ext cx="14717832" cy="632079"/>
          </a:xfrm>
          <a:prstGeom prst="rect">
            <a:avLst/>
          </a:prstGeom>
        </p:spPr>
        <p:txBody>
          <a:bodyPr anchor="t" rtlCol="false" tIns="0" lIns="0" bIns="0" rIns="0">
            <a:spAutoFit/>
          </a:bodyPr>
          <a:lstStyle/>
          <a:p>
            <a:pPr algn="l">
              <a:lnSpc>
                <a:spcPts val="2574"/>
              </a:lnSpc>
            </a:pPr>
            <a:r>
              <a:rPr lang="en-US" sz="1979">
                <a:solidFill>
                  <a:srgbClr val="647B54"/>
                </a:solidFill>
                <a:latin typeface="Garet Bold"/>
                <a:ea typeface="Garet Bold"/>
                <a:cs typeface="Garet Bold"/>
                <a:sym typeface="Garet Bold"/>
              </a:rPr>
              <a:t>Pays :</a:t>
            </a:r>
            <a:r>
              <a:rPr lang="en-US" sz="1979">
                <a:solidFill>
                  <a:srgbClr val="647B54"/>
                </a:solidFill>
                <a:latin typeface="Garet"/>
                <a:ea typeface="Garet"/>
                <a:cs typeface="Garet"/>
                <a:sym typeface="Garet"/>
              </a:rPr>
              <a:t> Australia, Austria, Belgium, Canada, Denmark, France, United Kingdom, Ireland, Japan, Korea, </a:t>
            </a:r>
          </a:p>
          <a:p>
            <a:pPr algn="l">
              <a:lnSpc>
                <a:spcPts val="2574"/>
              </a:lnSpc>
              <a:spcBef>
                <a:spcPct val="0"/>
              </a:spcBef>
            </a:pPr>
            <a:r>
              <a:rPr lang="en-US" sz="1979">
                <a:solidFill>
                  <a:srgbClr val="647B54"/>
                </a:solidFill>
                <a:latin typeface="Garet"/>
                <a:ea typeface="Garet"/>
                <a:cs typeface="Garet"/>
                <a:sym typeface="Garet"/>
              </a:rPr>
              <a:t>Norway, New Zealand</a:t>
            </a:r>
          </a:p>
        </p:txBody>
      </p:sp>
      <p:sp>
        <p:nvSpPr>
          <p:cNvPr name="TextBox 25" id="25"/>
          <p:cNvSpPr txBox="true"/>
          <p:nvPr/>
        </p:nvSpPr>
        <p:spPr>
          <a:xfrm rot="0">
            <a:off x="2147062" y="1321488"/>
            <a:ext cx="9341058"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INDICATEURS DE SANTÉ</a:t>
            </a:r>
          </a:p>
        </p:txBody>
      </p:sp>
      <p:sp>
        <p:nvSpPr>
          <p:cNvPr name="TextBox 26" id="26"/>
          <p:cNvSpPr txBox="true"/>
          <p:nvPr/>
        </p:nvSpPr>
        <p:spPr>
          <a:xfrm rot="0">
            <a:off x="3171048" y="3664736"/>
            <a:ext cx="663235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Moyenne score de compétitivité</a:t>
            </a:r>
            <a:r>
              <a:rPr lang="en-US" sz="1979">
                <a:solidFill>
                  <a:srgbClr val="647B54"/>
                </a:solidFill>
                <a:latin typeface="Garet"/>
                <a:ea typeface="Garet"/>
                <a:cs typeface="Garet"/>
                <a:sym typeface="Garet"/>
              </a:rPr>
              <a:t> (GCI) :</a:t>
            </a:r>
            <a:r>
              <a:rPr lang="en-US" sz="1979">
                <a:solidFill>
                  <a:srgbClr val="469C41"/>
                </a:solidFill>
                <a:latin typeface="Garet"/>
                <a:ea typeface="Garet"/>
                <a:cs typeface="Garet"/>
                <a:sym typeface="Garet"/>
              </a:rPr>
              <a:t> </a:t>
            </a:r>
            <a:r>
              <a:rPr lang="en-US" sz="1979">
                <a:solidFill>
                  <a:srgbClr val="469C41"/>
                </a:solidFill>
                <a:latin typeface="Garet Bold"/>
                <a:ea typeface="Garet Bold"/>
                <a:cs typeface="Garet Bold"/>
                <a:sym typeface="Garet Bold"/>
              </a:rPr>
              <a:t>5,10</a:t>
            </a:r>
            <a:r>
              <a:rPr lang="en-US" sz="1979">
                <a:solidFill>
                  <a:srgbClr val="469C41"/>
                </a:solidFill>
                <a:latin typeface="Garet"/>
                <a:ea typeface="Garet"/>
                <a:cs typeface="Garet"/>
                <a:sym typeface="Garet"/>
              </a:rPr>
              <a:t> </a:t>
            </a:r>
            <a:r>
              <a:rPr lang="en-US" sz="1979">
                <a:solidFill>
                  <a:srgbClr val="647B54"/>
                </a:solidFill>
                <a:latin typeface="Garet"/>
                <a:ea typeface="Garet"/>
                <a:cs typeface="Garet"/>
                <a:sym typeface="Garet"/>
              </a:rPr>
              <a:t>/ 7</a:t>
            </a:r>
          </a:p>
        </p:txBody>
      </p:sp>
      <p:sp>
        <p:nvSpPr>
          <p:cNvPr name="TextBox 27" id="27"/>
          <p:cNvSpPr txBox="true"/>
          <p:nvPr/>
        </p:nvSpPr>
        <p:spPr>
          <a:xfrm rot="0">
            <a:off x="3210412" y="4734965"/>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PIB </a:t>
            </a:r>
            <a:r>
              <a:rPr lang="en-US" sz="1979">
                <a:solidFill>
                  <a:srgbClr val="647B54"/>
                </a:solidFill>
                <a:latin typeface="Garet Bold"/>
                <a:ea typeface="Garet Bold"/>
                <a:cs typeface="Garet Bold"/>
                <a:sym typeface="Garet Bold"/>
              </a:rPr>
              <a:t> </a:t>
            </a:r>
            <a:r>
              <a:rPr lang="en-US" sz="1979">
                <a:solidFill>
                  <a:srgbClr val="647B54"/>
                </a:solidFill>
                <a:latin typeface="Garet"/>
                <a:ea typeface="Garet"/>
                <a:cs typeface="Garet"/>
                <a:sym typeface="Garet"/>
              </a:rPr>
              <a:t>(US$ milliards) </a:t>
            </a:r>
          </a:p>
        </p:txBody>
      </p:sp>
      <p:sp>
        <p:nvSpPr>
          <p:cNvPr name="TextBox 28" id="28"/>
          <p:cNvSpPr txBox="true"/>
          <p:nvPr/>
        </p:nvSpPr>
        <p:spPr>
          <a:xfrm rot="0">
            <a:off x="2172510" y="894024"/>
            <a:ext cx="4645081"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medium</a:t>
            </a:r>
          </a:p>
        </p:txBody>
      </p:sp>
      <p:sp>
        <p:nvSpPr>
          <p:cNvPr name="TextBox 29" id="29"/>
          <p:cNvSpPr txBox="true"/>
          <p:nvPr/>
        </p:nvSpPr>
        <p:spPr>
          <a:xfrm rot="0">
            <a:off x="10908926" y="4572753"/>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Pilliers</a:t>
            </a:r>
          </a:p>
        </p:txBody>
      </p:sp>
      <p:sp>
        <p:nvSpPr>
          <p:cNvPr name="TextBox 30" id="30"/>
          <p:cNvSpPr txBox="true"/>
          <p:nvPr/>
        </p:nvSpPr>
        <p:spPr>
          <a:xfrm rot="0">
            <a:off x="12320915" y="5164690"/>
            <a:ext cx="5227026"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Développement des marchés financiers</a:t>
            </a:r>
          </a:p>
        </p:txBody>
      </p:sp>
      <p:sp>
        <p:nvSpPr>
          <p:cNvPr name="TextBox 31" id="31"/>
          <p:cNvSpPr txBox="true"/>
          <p:nvPr/>
        </p:nvSpPr>
        <p:spPr>
          <a:xfrm rot="0">
            <a:off x="12320915" y="5819968"/>
            <a:ext cx="4447237"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Santé et éducation primaire</a:t>
            </a:r>
          </a:p>
        </p:txBody>
      </p:sp>
      <p:sp>
        <p:nvSpPr>
          <p:cNvPr name="TextBox 32" id="32"/>
          <p:cNvSpPr txBox="true"/>
          <p:nvPr/>
        </p:nvSpPr>
        <p:spPr>
          <a:xfrm rot="0">
            <a:off x="12320915" y="6633022"/>
            <a:ext cx="4447237"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Maturité technologique</a:t>
            </a:r>
          </a:p>
        </p:txBody>
      </p:sp>
      <p:sp>
        <p:nvSpPr>
          <p:cNvPr name="TextBox 33" id="33"/>
          <p:cNvSpPr txBox="true"/>
          <p:nvPr/>
        </p:nvSpPr>
        <p:spPr>
          <a:xfrm rot="0">
            <a:off x="11659345" y="7955504"/>
            <a:ext cx="5518080" cy="63207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Part du PIB consacré aux investissements en énergie renouvelable</a:t>
            </a:r>
          </a:p>
        </p:txBody>
      </p:sp>
      <p:sp>
        <p:nvSpPr>
          <p:cNvPr name="TextBox 34" id="34"/>
          <p:cNvSpPr txBox="true"/>
          <p:nvPr/>
        </p:nvSpPr>
        <p:spPr>
          <a:xfrm rot="-60000">
            <a:off x="11658982" y="8793499"/>
            <a:ext cx="1645437" cy="627000"/>
          </a:xfrm>
          <a:prstGeom prst="rect">
            <a:avLst/>
          </a:prstGeom>
        </p:spPr>
        <p:txBody>
          <a:bodyPr anchor="t" rtlCol="false" tIns="0" lIns="0" bIns="0" rIns="0">
            <a:spAutoFit/>
          </a:bodyPr>
          <a:lstStyle/>
          <a:p>
            <a:pPr algn="l">
              <a:lnSpc>
                <a:spcPts val="5043"/>
              </a:lnSpc>
              <a:spcBef>
                <a:spcPct val="0"/>
              </a:spcBef>
            </a:pPr>
            <a:r>
              <a:rPr lang="en-US" sz="3879">
                <a:solidFill>
                  <a:srgbClr val="647B54"/>
                </a:solidFill>
                <a:latin typeface="Garet Bold"/>
                <a:ea typeface="Garet Bold"/>
                <a:cs typeface="Garet Bold"/>
                <a:sym typeface="Garet Bold"/>
              </a:rPr>
              <a:t>12.5%</a:t>
            </a:r>
          </a:p>
        </p:txBody>
      </p:sp>
      <p:sp>
        <p:nvSpPr>
          <p:cNvPr name="TextBox 35" id="35"/>
          <p:cNvSpPr txBox="true"/>
          <p:nvPr/>
        </p:nvSpPr>
        <p:spPr>
          <a:xfrm rot="0">
            <a:off x="14247483" y="8850054"/>
            <a:ext cx="1325735" cy="540599"/>
          </a:xfrm>
          <a:prstGeom prst="rect">
            <a:avLst/>
          </a:prstGeom>
        </p:spPr>
        <p:txBody>
          <a:bodyPr anchor="t" rtlCol="false" tIns="0" lIns="0" bIns="0" rIns="0">
            <a:spAutoFit/>
          </a:bodyPr>
          <a:lstStyle/>
          <a:p>
            <a:pPr algn="l">
              <a:lnSpc>
                <a:spcPts val="2188"/>
              </a:lnSpc>
            </a:pPr>
            <a:r>
              <a:rPr lang="en-US" sz="1683">
                <a:solidFill>
                  <a:srgbClr val="647B54"/>
                </a:solidFill>
                <a:latin typeface="Garet"/>
                <a:ea typeface="Garet"/>
                <a:cs typeface="Garet"/>
                <a:sym typeface="Garet"/>
              </a:rPr>
              <a:t>Danemark</a:t>
            </a:r>
          </a:p>
          <a:p>
            <a:pPr algn="l">
              <a:lnSpc>
                <a:spcPts val="2188"/>
              </a:lnSpc>
              <a:spcBef>
                <a:spcPct val="0"/>
              </a:spcBef>
            </a:pPr>
            <a:r>
              <a:rPr lang="en-US" sz="1683">
                <a:solidFill>
                  <a:srgbClr val="647B54"/>
                </a:solidFill>
                <a:latin typeface="Garet"/>
                <a:ea typeface="Garet"/>
                <a:cs typeface="Garet"/>
                <a:sym typeface="Garet"/>
              </a:rPr>
              <a:t>37.4%</a:t>
            </a:r>
          </a:p>
        </p:txBody>
      </p:sp>
      <p:sp>
        <p:nvSpPr>
          <p:cNvPr name="TextBox 36" id="36"/>
          <p:cNvSpPr txBox="true"/>
          <p:nvPr/>
        </p:nvSpPr>
        <p:spPr>
          <a:xfrm rot="60000">
            <a:off x="16089267" y="8825709"/>
            <a:ext cx="1325735" cy="540599"/>
          </a:xfrm>
          <a:prstGeom prst="rect">
            <a:avLst/>
          </a:prstGeom>
        </p:spPr>
        <p:txBody>
          <a:bodyPr anchor="t" rtlCol="false" tIns="0" lIns="0" bIns="0" rIns="0">
            <a:spAutoFit/>
          </a:bodyPr>
          <a:lstStyle/>
          <a:p>
            <a:pPr algn="l">
              <a:lnSpc>
                <a:spcPts val="2188"/>
              </a:lnSpc>
            </a:pPr>
            <a:r>
              <a:rPr lang="en-US" sz="1683">
                <a:solidFill>
                  <a:srgbClr val="647B54"/>
                </a:solidFill>
                <a:latin typeface="Garet"/>
                <a:ea typeface="Garet"/>
                <a:cs typeface="Garet"/>
                <a:sym typeface="Garet"/>
              </a:rPr>
              <a:t>Belgique</a:t>
            </a:r>
          </a:p>
          <a:p>
            <a:pPr algn="l">
              <a:lnSpc>
                <a:spcPts val="2188"/>
              </a:lnSpc>
              <a:spcBef>
                <a:spcPct val="0"/>
              </a:spcBef>
            </a:pPr>
            <a:r>
              <a:rPr lang="en-US" sz="1683">
                <a:solidFill>
                  <a:srgbClr val="647B54"/>
                </a:solidFill>
                <a:latin typeface="Garet"/>
                <a:ea typeface="Garet"/>
                <a:cs typeface="Garet"/>
                <a:sym typeface="Garet"/>
              </a:rPr>
              <a:t>6.4%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10936" y="4031763"/>
            <a:ext cx="5795954" cy="3647363"/>
          </a:xfrm>
          <a:custGeom>
            <a:avLst/>
            <a:gdLst/>
            <a:ahLst/>
            <a:cxnLst/>
            <a:rect r="r" b="b" t="t" l="l"/>
            <a:pathLst>
              <a:path h="3647363" w="5795954">
                <a:moveTo>
                  <a:pt x="0" y="0"/>
                </a:moveTo>
                <a:lnTo>
                  <a:pt x="5795954" y="0"/>
                </a:lnTo>
                <a:lnTo>
                  <a:pt x="5795954" y="3647364"/>
                </a:lnTo>
                <a:lnTo>
                  <a:pt x="0" y="3647364"/>
                </a:lnTo>
                <a:lnTo>
                  <a:pt x="0" y="0"/>
                </a:lnTo>
                <a:close/>
              </a:path>
            </a:pathLst>
          </a:custGeom>
          <a:blipFill>
            <a:blip r:embed="rId4"/>
            <a:stretch>
              <a:fillRect l="0" t="0" r="0" b="0"/>
            </a:stretch>
          </a:blipFill>
        </p:spPr>
      </p:sp>
      <p:grpSp>
        <p:nvGrpSpPr>
          <p:cNvPr name="Group 4" id="4"/>
          <p:cNvGrpSpPr/>
          <p:nvPr/>
        </p:nvGrpSpPr>
        <p:grpSpPr>
          <a:xfrm rot="0">
            <a:off x="6817603" y="4823559"/>
            <a:ext cx="4768626" cy="2063773"/>
            <a:chOff x="0" y="0"/>
            <a:chExt cx="6358168" cy="2751697"/>
          </a:xfrm>
        </p:grpSpPr>
        <p:grpSp>
          <p:nvGrpSpPr>
            <p:cNvPr name="Group 5" id="5"/>
            <p:cNvGrpSpPr/>
            <p:nvPr/>
          </p:nvGrpSpPr>
          <p:grpSpPr>
            <a:xfrm rot="0">
              <a:off x="1240153" y="1436550"/>
              <a:ext cx="2315498" cy="870796"/>
              <a:chOff x="0" y="0"/>
              <a:chExt cx="457382" cy="172009"/>
            </a:xfrm>
          </p:grpSpPr>
          <p:sp>
            <p:nvSpPr>
              <p:cNvPr name="Freeform 6" id="6"/>
              <p:cNvSpPr/>
              <p:nvPr/>
            </p:nvSpPr>
            <p:spPr>
              <a:xfrm flipH="false" flipV="false" rot="0">
                <a:off x="0" y="0"/>
                <a:ext cx="457382" cy="172009"/>
              </a:xfrm>
              <a:custGeom>
                <a:avLst/>
                <a:gdLst/>
                <a:ahLst/>
                <a:cxnLst/>
                <a:rect r="r" b="b" t="t" l="l"/>
                <a:pathLst>
                  <a:path h="172009" w="457382">
                    <a:moveTo>
                      <a:pt x="0" y="0"/>
                    </a:moveTo>
                    <a:lnTo>
                      <a:pt x="457382" y="0"/>
                    </a:lnTo>
                    <a:lnTo>
                      <a:pt x="457382" y="172009"/>
                    </a:lnTo>
                    <a:lnTo>
                      <a:pt x="0" y="172009"/>
                    </a:lnTo>
                    <a:close/>
                  </a:path>
                </a:pathLst>
              </a:custGeom>
              <a:solidFill>
                <a:srgbClr val="FFFFFF"/>
              </a:solidFill>
            </p:spPr>
          </p:sp>
          <p:sp>
            <p:nvSpPr>
              <p:cNvPr name="TextBox 7" id="7"/>
              <p:cNvSpPr txBox="true"/>
              <p:nvPr/>
            </p:nvSpPr>
            <p:spPr>
              <a:xfrm>
                <a:off x="0" y="-9525"/>
                <a:ext cx="457382" cy="181534"/>
              </a:xfrm>
              <a:prstGeom prst="rect">
                <a:avLst/>
              </a:prstGeom>
            </p:spPr>
            <p:txBody>
              <a:bodyPr anchor="ctr" rtlCol="false" tIns="50800" lIns="50800" bIns="50800" rIns="50800"/>
              <a:lstStyle/>
              <a:p>
                <a:pPr algn="ctr">
                  <a:lnSpc>
                    <a:spcPts val="2574"/>
                  </a:lnSpc>
                </a:pPr>
              </a:p>
            </p:txBody>
          </p:sp>
        </p:grpSp>
        <p:sp>
          <p:nvSpPr>
            <p:cNvPr name="Freeform 8" id="8"/>
            <p:cNvSpPr/>
            <p:nvPr/>
          </p:nvSpPr>
          <p:spPr>
            <a:xfrm flipH="false" flipV="false" rot="0">
              <a:off x="0" y="45203"/>
              <a:ext cx="258995" cy="2706494"/>
            </a:xfrm>
            <a:custGeom>
              <a:avLst/>
              <a:gdLst/>
              <a:ahLst/>
              <a:cxnLst/>
              <a:rect r="r" b="b" t="t" l="l"/>
              <a:pathLst>
                <a:path h="2706494" w="258995">
                  <a:moveTo>
                    <a:pt x="0" y="0"/>
                  </a:moveTo>
                  <a:lnTo>
                    <a:pt x="258995" y="0"/>
                  </a:lnTo>
                  <a:lnTo>
                    <a:pt x="258995" y="2706494"/>
                  </a:lnTo>
                  <a:lnTo>
                    <a:pt x="0" y="2706494"/>
                  </a:lnTo>
                  <a:lnTo>
                    <a:pt x="0" y="0"/>
                  </a:lnTo>
                  <a:close/>
                </a:path>
              </a:pathLst>
            </a:custGeom>
            <a:blipFill>
              <a:blip r:embed="rId5"/>
              <a:stretch>
                <a:fillRect l="0" t="0" r="0" b="0"/>
              </a:stretch>
            </a:blipFill>
          </p:spPr>
        </p:sp>
        <p:sp>
          <p:nvSpPr>
            <p:cNvPr name="TextBox 9" id="9"/>
            <p:cNvSpPr txBox="true"/>
            <p:nvPr/>
          </p:nvSpPr>
          <p:spPr>
            <a:xfrm rot="0">
              <a:off x="428518" y="796515"/>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Energy efficiency</a:t>
              </a:r>
            </a:p>
          </p:txBody>
        </p:sp>
        <p:sp>
          <p:nvSpPr>
            <p:cNvPr name="TextBox 10" id="10"/>
            <p:cNvSpPr txBox="true"/>
            <p:nvPr/>
          </p:nvSpPr>
          <p:spPr>
            <a:xfrm rot="0">
              <a:off x="428518" y="389776"/>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Renewables</a:t>
              </a:r>
            </a:p>
          </p:txBody>
        </p:sp>
        <p:sp>
          <p:nvSpPr>
            <p:cNvPr name="TextBox 11" id="11"/>
            <p:cNvSpPr txBox="true"/>
            <p:nvPr/>
          </p:nvSpPr>
          <p:spPr>
            <a:xfrm rot="0">
              <a:off x="428518" y="-19050"/>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Nuclear</a:t>
              </a:r>
            </a:p>
          </p:txBody>
        </p:sp>
        <p:sp>
          <p:nvSpPr>
            <p:cNvPr name="TextBox 12" id="12"/>
            <p:cNvSpPr txBox="true"/>
            <p:nvPr/>
          </p:nvSpPr>
          <p:spPr>
            <a:xfrm rot="0">
              <a:off x="415818" y="1593700"/>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power and storage technologies</a:t>
              </a:r>
            </a:p>
          </p:txBody>
        </p:sp>
        <p:sp>
          <p:nvSpPr>
            <p:cNvPr name="TextBox 13" id="13"/>
            <p:cNvSpPr txBox="true"/>
            <p:nvPr/>
          </p:nvSpPr>
          <p:spPr>
            <a:xfrm rot="0">
              <a:off x="415818" y="1192817"/>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Fossil fuel</a:t>
              </a:r>
            </a:p>
          </p:txBody>
        </p:sp>
        <p:sp>
          <p:nvSpPr>
            <p:cNvPr name="TextBox 14" id="14"/>
            <p:cNvSpPr txBox="true"/>
            <p:nvPr/>
          </p:nvSpPr>
          <p:spPr>
            <a:xfrm rot="0">
              <a:off x="415818" y="2421139"/>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cross-cutting technologies/research</a:t>
              </a:r>
            </a:p>
          </p:txBody>
        </p:sp>
        <p:sp>
          <p:nvSpPr>
            <p:cNvPr name="TextBox 15" id="15"/>
            <p:cNvSpPr txBox="true"/>
            <p:nvPr/>
          </p:nvSpPr>
          <p:spPr>
            <a:xfrm rot="0">
              <a:off x="428518" y="1995858"/>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Hydrogen and fuel cells</a:t>
              </a:r>
            </a:p>
          </p:txBody>
        </p:sp>
      </p:grpSp>
      <p:sp>
        <p:nvSpPr>
          <p:cNvPr name="TextBox 16" id="16"/>
          <p:cNvSpPr txBox="true"/>
          <p:nvPr/>
        </p:nvSpPr>
        <p:spPr>
          <a:xfrm rot="0">
            <a:off x="1887323" y="2978226"/>
            <a:ext cx="6252290" cy="345059"/>
          </a:xfrm>
          <a:prstGeom prst="rect">
            <a:avLst/>
          </a:prstGeom>
        </p:spPr>
        <p:txBody>
          <a:bodyPr anchor="t" rtlCol="false" tIns="0" lIns="0" bIns="0" rIns="0">
            <a:spAutoFit/>
          </a:bodyPr>
          <a:lstStyle/>
          <a:p>
            <a:pPr algn="l">
              <a:lnSpc>
                <a:spcPts val="2703"/>
              </a:lnSpc>
              <a:spcBef>
                <a:spcPct val="0"/>
              </a:spcBef>
            </a:pPr>
            <a:r>
              <a:rPr lang="en-US" sz="2079">
                <a:solidFill>
                  <a:srgbClr val="647B54"/>
                </a:solidFill>
                <a:latin typeface="Garet Bold"/>
                <a:ea typeface="Garet Bold"/>
                <a:cs typeface="Garet Bold"/>
                <a:sym typeface="Garet Bold"/>
              </a:rPr>
              <a:t>Répartition des investissements en énergie</a:t>
            </a:r>
          </a:p>
        </p:txBody>
      </p:sp>
      <p:sp>
        <p:nvSpPr>
          <p:cNvPr name="TextBox 17" id="17"/>
          <p:cNvSpPr txBox="true"/>
          <p:nvPr/>
        </p:nvSpPr>
        <p:spPr>
          <a:xfrm rot="0">
            <a:off x="2147062" y="1321488"/>
            <a:ext cx="7964470"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MIX ÉNERGÉTIQUE</a:t>
            </a:r>
          </a:p>
        </p:txBody>
      </p:sp>
      <p:sp>
        <p:nvSpPr>
          <p:cNvPr name="TextBox 18" id="18"/>
          <p:cNvSpPr txBox="true"/>
          <p:nvPr/>
        </p:nvSpPr>
        <p:spPr>
          <a:xfrm rot="0">
            <a:off x="2172510" y="894024"/>
            <a:ext cx="3283256"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medium</a:t>
            </a:r>
          </a:p>
        </p:txBody>
      </p:sp>
      <p:sp>
        <p:nvSpPr>
          <p:cNvPr name="TextBox 19" id="19"/>
          <p:cNvSpPr txBox="true"/>
          <p:nvPr/>
        </p:nvSpPr>
        <p:spPr>
          <a:xfrm rot="0">
            <a:off x="11862722" y="3209662"/>
            <a:ext cx="5852718" cy="687959"/>
          </a:xfrm>
          <a:prstGeom prst="rect">
            <a:avLst/>
          </a:prstGeom>
        </p:spPr>
        <p:txBody>
          <a:bodyPr anchor="t" rtlCol="false" tIns="0" lIns="0" bIns="0" rIns="0">
            <a:spAutoFit/>
          </a:bodyPr>
          <a:lstStyle/>
          <a:p>
            <a:pPr algn="l">
              <a:lnSpc>
                <a:spcPts val="2703"/>
              </a:lnSpc>
              <a:spcBef>
                <a:spcPct val="0"/>
              </a:spcBef>
            </a:pPr>
            <a:r>
              <a:rPr lang="en-US" sz="2079">
                <a:solidFill>
                  <a:srgbClr val="647B54"/>
                </a:solidFill>
                <a:latin typeface="Garet Bold"/>
                <a:ea typeface="Garet Bold"/>
                <a:cs typeface="Garet Bold"/>
                <a:sym typeface="Garet Bold"/>
              </a:rPr>
              <a:t>Evolution des investissements en énergie de 2007 à 2017</a:t>
            </a:r>
          </a:p>
        </p:txBody>
      </p:sp>
      <p:grpSp>
        <p:nvGrpSpPr>
          <p:cNvPr name="Group 20" id="20"/>
          <p:cNvGrpSpPr/>
          <p:nvPr/>
        </p:nvGrpSpPr>
        <p:grpSpPr>
          <a:xfrm rot="0">
            <a:off x="1035379" y="3808687"/>
            <a:ext cx="5557518" cy="4093515"/>
            <a:chOff x="0" y="0"/>
            <a:chExt cx="7410023" cy="5458021"/>
          </a:xfrm>
        </p:grpSpPr>
        <p:grpSp>
          <p:nvGrpSpPr>
            <p:cNvPr name="Group 21" id="21"/>
            <p:cNvGrpSpPr/>
            <p:nvPr/>
          </p:nvGrpSpPr>
          <p:grpSpPr>
            <a:xfrm rot="0">
              <a:off x="5660434" y="4055186"/>
              <a:ext cx="1316537" cy="366426"/>
              <a:chOff x="0" y="0"/>
              <a:chExt cx="260057" cy="72380"/>
            </a:xfrm>
          </p:grpSpPr>
          <p:sp>
            <p:nvSpPr>
              <p:cNvPr name="Freeform 22" id="22"/>
              <p:cNvSpPr/>
              <p:nvPr/>
            </p:nvSpPr>
            <p:spPr>
              <a:xfrm flipH="false" flipV="false" rot="0">
                <a:off x="0" y="0"/>
                <a:ext cx="260057" cy="72380"/>
              </a:xfrm>
              <a:custGeom>
                <a:avLst/>
                <a:gdLst/>
                <a:ahLst/>
                <a:cxnLst/>
                <a:rect r="r" b="b" t="t" l="l"/>
                <a:pathLst>
                  <a:path h="72380" w="260057">
                    <a:moveTo>
                      <a:pt x="0" y="0"/>
                    </a:moveTo>
                    <a:lnTo>
                      <a:pt x="260057" y="0"/>
                    </a:lnTo>
                    <a:lnTo>
                      <a:pt x="260057" y="72380"/>
                    </a:lnTo>
                    <a:lnTo>
                      <a:pt x="0" y="72380"/>
                    </a:lnTo>
                    <a:close/>
                  </a:path>
                </a:pathLst>
              </a:custGeom>
              <a:solidFill>
                <a:srgbClr val="FFFFFF"/>
              </a:solidFill>
            </p:spPr>
          </p:sp>
          <p:sp>
            <p:nvSpPr>
              <p:cNvPr name="TextBox 23" id="23"/>
              <p:cNvSpPr txBox="true"/>
              <p:nvPr/>
            </p:nvSpPr>
            <p:spPr>
              <a:xfrm>
                <a:off x="0" y="-9525"/>
                <a:ext cx="260057" cy="81905"/>
              </a:xfrm>
              <a:prstGeom prst="rect">
                <a:avLst/>
              </a:prstGeom>
            </p:spPr>
            <p:txBody>
              <a:bodyPr anchor="ctr" rtlCol="false" tIns="50800" lIns="50800" bIns="50800" rIns="50800"/>
              <a:lstStyle/>
              <a:p>
                <a:pPr algn="ctr">
                  <a:lnSpc>
                    <a:spcPts val="2574"/>
                  </a:lnSpc>
                </a:pPr>
              </a:p>
            </p:txBody>
          </p:sp>
        </p:grpSp>
        <p:grpSp>
          <p:nvGrpSpPr>
            <p:cNvPr name="Group 24" id="24"/>
            <p:cNvGrpSpPr/>
            <p:nvPr/>
          </p:nvGrpSpPr>
          <p:grpSpPr>
            <a:xfrm rot="0">
              <a:off x="133042" y="3181189"/>
              <a:ext cx="1316537" cy="346439"/>
              <a:chOff x="0" y="0"/>
              <a:chExt cx="260057" cy="68432"/>
            </a:xfrm>
          </p:grpSpPr>
          <p:sp>
            <p:nvSpPr>
              <p:cNvPr name="Freeform 25" id="25"/>
              <p:cNvSpPr/>
              <p:nvPr/>
            </p:nvSpPr>
            <p:spPr>
              <a:xfrm flipH="false" flipV="false" rot="0">
                <a:off x="0" y="0"/>
                <a:ext cx="260057" cy="68432"/>
              </a:xfrm>
              <a:custGeom>
                <a:avLst/>
                <a:gdLst/>
                <a:ahLst/>
                <a:cxnLst/>
                <a:rect r="r" b="b" t="t" l="l"/>
                <a:pathLst>
                  <a:path h="68432" w="260057">
                    <a:moveTo>
                      <a:pt x="0" y="0"/>
                    </a:moveTo>
                    <a:lnTo>
                      <a:pt x="260057" y="0"/>
                    </a:lnTo>
                    <a:lnTo>
                      <a:pt x="260057" y="68432"/>
                    </a:lnTo>
                    <a:lnTo>
                      <a:pt x="0" y="68432"/>
                    </a:lnTo>
                    <a:close/>
                  </a:path>
                </a:pathLst>
              </a:custGeom>
              <a:solidFill>
                <a:srgbClr val="FFFFFF"/>
              </a:solidFill>
            </p:spPr>
          </p:sp>
          <p:sp>
            <p:nvSpPr>
              <p:cNvPr name="TextBox 26" id="26"/>
              <p:cNvSpPr txBox="true"/>
              <p:nvPr/>
            </p:nvSpPr>
            <p:spPr>
              <a:xfrm>
                <a:off x="0" y="-9525"/>
                <a:ext cx="260057" cy="77957"/>
              </a:xfrm>
              <a:prstGeom prst="rect">
                <a:avLst/>
              </a:prstGeom>
            </p:spPr>
            <p:txBody>
              <a:bodyPr anchor="ctr" rtlCol="false" tIns="50800" lIns="50800" bIns="50800" rIns="50800"/>
              <a:lstStyle/>
              <a:p>
                <a:pPr algn="ctr">
                  <a:lnSpc>
                    <a:spcPts val="2574"/>
                  </a:lnSpc>
                </a:pPr>
              </a:p>
            </p:txBody>
          </p:sp>
        </p:grpSp>
        <p:grpSp>
          <p:nvGrpSpPr>
            <p:cNvPr name="Group 27" id="27"/>
            <p:cNvGrpSpPr/>
            <p:nvPr/>
          </p:nvGrpSpPr>
          <p:grpSpPr>
            <a:xfrm rot="0">
              <a:off x="1621894" y="5035208"/>
              <a:ext cx="1316537" cy="366426"/>
              <a:chOff x="0" y="0"/>
              <a:chExt cx="260057" cy="72380"/>
            </a:xfrm>
          </p:grpSpPr>
          <p:sp>
            <p:nvSpPr>
              <p:cNvPr name="Freeform 28" id="28"/>
              <p:cNvSpPr/>
              <p:nvPr/>
            </p:nvSpPr>
            <p:spPr>
              <a:xfrm flipH="false" flipV="false" rot="0">
                <a:off x="0" y="0"/>
                <a:ext cx="260057" cy="72380"/>
              </a:xfrm>
              <a:custGeom>
                <a:avLst/>
                <a:gdLst/>
                <a:ahLst/>
                <a:cxnLst/>
                <a:rect r="r" b="b" t="t" l="l"/>
                <a:pathLst>
                  <a:path h="72380" w="260057">
                    <a:moveTo>
                      <a:pt x="0" y="0"/>
                    </a:moveTo>
                    <a:lnTo>
                      <a:pt x="260057" y="0"/>
                    </a:lnTo>
                    <a:lnTo>
                      <a:pt x="260057" y="72380"/>
                    </a:lnTo>
                    <a:lnTo>
                      <a:pt x="0" y="72380"/>
                    </a:lnTo>
                    <a:close/>
                  </a:path>
                </a:pathLst>
              </a:custGeom>
              <a:solidFill>
                <a:srgbClr val="FFFFFF"/>
              </a:solidFill>
            </p:spPr>
          </p:sp>
          <p:sp>
            <p:nvSpPr>
              <p:cNvPr name="TextBox 29" id="29"/>
              <p:cNvSpPr txBox="true"/>
              <p:nvPr/>
            </p:nvSpPr>
            <p:spPr>
              <a:xfrm>
                <a:off x="0" y="-9525"/>
                <a:ext cx="260057" cy="81905"/>
              </a:xfrm>
              <a:prstGeom prst="rect">
                <a:avLst/>
              </a:prstGeom>
            </p:spPr>
            <p:txBody>
              <a:bodyPr anchor="ctr" rtlCol="false" tIns="50800" lIns="50800" bIns="50800" rIns="50800"/>
              <a:lstStyle/>
              <a:p>
                <a:pPr algn="ctr">
                  <a:lnSpc>
                    <a:spcPts val="2574"/>
                  </a:lnSpc>
                </a:pPr>
              </a:p>
            </p:txBody>
          </p:sp>
        </p:grpSp>
        <p:sp>
          <p:nvSpPr>
            <p:cNvPr name="Freeform 30" id="30"/>
            <p:cNvSpPr/>
            <p:nvPr/>
          </p:nvSpPr>
          <p:spPr>
            <a:xfrm flipH="false" flipV="false" rot="0">
              <a:off x="436952" y="67916"/>
              <a:ext cx="6533460" cy="5390105"/>
            </a:xfrm>
            <a:custGeom>
              <a:avLst/>
              <a:gdLst/>
              <a:ahLst/>
              <a:cxnLst/>
              <a:rect r="r" b="b" t="t" l="l"/>
              <a:pathLst>
                <a:path h="5390105" w="6533460">
                  <a:moveTo>
                    <a:pt x="0" y="0"/>
                  </a:moveTo>
                  <a:lnTo>
                    <a:pt x="6533461" y="0"/>
                  </a:lnTo>
                  <a:lnTo>
                    <a:pt x="6533461" y="5390105"/>
                  </a:lnTo>
                  <a:lnTo>
                    <a:pt x="0" y="5390105"/>
                  </a:lnTo>
                  <a:lnTo>
                    <a:pt x="0" y="0"/>
                  </a:lnTo>
                  <a:close/>
                </a:path>
              </a:pathLst>
            </a:custGeom>
            <a:blipFill>
              <a:blip r:embed="rId6"/>
              <a:stretch>
                <a:fillRect l="0" t="0" r="0" b="0"/>
              </a:stretch>
            </a:blipFill>
          </p:spPr>
        </p:sp>
        <p:grpSp>
          <p:nvGrpSpPr>
            <p:cNvPr name="Group 31" id="31"/>
            <p:cNvGrpSpPr/>
            <p:nvPr/>
          </p:nvGrpSpPr>
          <p:grpSpPr>
            <a:xfrm rot="0">
              <a:off x="724790" y="659931"/>
              <a:ext cx="1449580" cy="462500"/>
              <a:chOff x="0" y="0"/>
              <a:chExt cx="286337" cy="91358"/>
            </a:xfrm>
          </p:grpSpPr>
          <p:sp>
            <p:nvSpPr>
              <p:cNvPr name="Freeform 32" id="32"/>
              <p:cNvSpPr/>
              <p:nvPr/>
            </p:nvSpPr>
            <p:spPr>
              <a:xfrm flipH="false" flipV="false" rot="0">
                <a:off x="0" y="0"/>
                <a:ext cx="286337" cy="91358"/>
              </a:xfrm>
              <a:custGeom>
                <a:avLst/>
                <a:gdLst/>
                <a:ahLst/>
                <a:cxnLst/>
                <a:rect r="r" b="b" t="t" l="l"/>
                <a:pathLst>
                  <a:path h="91358" w="286337">
                    <a:moveTo>
                      <a:pt x="0" y="0"/>
                    </a:moveTo>
                    <a:lnTo>
                      <a:pt x="286337" y="0"/>
                    </a:lnTo>
                    <a:lnTo>
                      <a:pt x="286337" y="91358"/>
                    </a:lnTo>
                    <a:lnTo>
                      <a:pt x="0" y="91358"/>
                    </a:lnTo>
                    <a:close/>
                  </a:path>
                </a:pathLst>
              </a:custGeom>
              <a:solidFill>
                <a:srgbClr val="FFFFFF"/>
              </a:solidFill>
            </p:spPr>
          </p:sp>
          <p:sp>
            <p:nvSpPr>
              <p:cNvPr name="TextBox 33" id="33"/>
              <p:cNvSpPr txBox="true"/>
              <p:nvPr/>
            </p:nvSpPr>
            <p:spPr>
              <a:xfrm>
                <a:off x="0" y="-9525"/>
                <a:ext cx="286337" cy="100883"/>
              </a:xfrm>
              <a:prstGeom prst="rect">
                <a:avLst/>
              </a:prstGeom>
            </p:spPr>
            <p:txBody>
              <a:bodyPr anchor="ctr" rtlCol="false" tIns="50800" lIns="50800" bIns="50800" rIns="50800"/>
              <a:lstStyle/>
              <a:p>
                <a:pPr algn="ctr">
                  <a:lnSpc>
                    <a:spcPts val="2574"/>
                  </a:lnSpc>
                </a:pPr>
              </a:p>
            </p:txBody>
          </p:sp>
        </p:grpSp>
        <p:grpSp>
          <p:nvGrpSpPr>
            <p:cNvPr name="Group 34" id="34"/>
            <p:cNvGrpSpPr/>
            <p:nvPr/>
          </p:nvGrpSpPr>
          <p:grpSpPr>
            <a:xfrm rot="0">
              <a:off x="0" y="2052649"/>
              <a:ext cx="1449580" cy="462500"/>
              <a:chOff x="0" y="0"/>
              <a:chExt cx="286337" cy="91358"/>
            </a:xfrm>
          </p:grpSpPr>
          <p:sp>
            <p:nvSpPr>
              <p:cNvPr name="Freeform 35" id="35"/>
              <p:cNvSpPr/>
              <p:nvPr/>
            </p:nvSpPr>
            <p:spPr>
              <a:xfrm flipH="false" flipV="false" rot="0">
                <a:off x="0" y="0"/>
                <a:ext cx="286337" cy="91358"/>
              </a:xfrm>
              <a:custGeom>
                <a:avLst/>
                <a:gdLst/>
                <a:ahLst/>
                <a:cxnLst/>
                <a:rect r="r" b="b" t="t" l="l"/>
                <a:pathLst>
                  <a:path h="91358" w="286337">
                    <a:moveTo>
                      <a:pt x="0" y="0"/>
                    </a:moveTo>
                    <a:lnTo>
                      <a:pt x="286337" y="0"/>
                    </a:lnTo>
                    <a:lnTo>
                      <a:pt x="286337" y="91358"/>
                    </a:lnTo>
                    <a:lnTo>
                      <a:pt x="0" y="91358"/>
                    </a:lnTo>
                    <a:close/>
                  </a:path>
                </a:pathLst>
              </a:custGeom>
              <a:solidFill>
                <a:srgbClr val="FFFFFF"/>
              </a:solidFill>
            </p:spPr>
          </p:sp>
          <p:sp>
            <p:nvSpPr>
              <p:cNvPr name="TextBox 36" id="36"/>
              <p:cNvSpPr txBox="true"/>
              <p:nvPr/>
            </p:nvSpPr>
            <p:spPr>
              <a:xfrm>
                <a:off x="0" y="-9525"/>
                <a:ext cx="286337" cy="100883"/>
              </a:xfrm>
              <a:prstGeom prst="rect">
                <a:avLst/>
              </a:prstGeom>
            </p:spPr>
            <p:txBody>
              <a:bodyPr anchor="ctr" rtlCol="false" tIns="50800" lIns="50800" bIns="50800" rIns="50800"/>
              <a:lstStyle/>
              <a:p>
                <a:pPr algn="ctr">
                  <a:lnSpc>
                    <a:spcPts val="2574"/>
                  </a:lnSpc>
                </a:pPr>
              </a:p>
            </p:txBody>
          </p:sp>
        </p:grpSp>
        <p:grpSp>
          <p:nvGrpSpPr>
            <p:cNvPr name="Group 37" id="37"/>
            <p:cNvGrpSpPr/>
            <p:nvPr/>
          </p:nvGrpSpPr>
          <p:grpSpPr>
            <a:xfrm rot="0">
              <a:off x="1326250" y="205850"/>
              <a:ext cx="1449580" cy="462500"/>
              <a:chOff x="0" y="0"/>
              <a:chExt cx="286337" cy="91358"/>
            </a:xfrm>
          </p:grpSpPr>
          <p:sp>
            <p:nvSpPr>
              <p:cNvPr name="Freeform 38" id="38"/>
              <p:cNvSpPr/>
              <p:nvPr/>
            </p:nvSpPr>
            <p:spPr>
              <a:xfrm flipH="false" flipV="false" rot="0">
                <a:off x="0" y="0"/>
                <a:ext cx="286337" cy="91358"/>
              </a:xfrm>
              <a:custGeom>
                <a:avLst/>
                <a:gdLst/>
                <a:ahLst/>
                <a:cxnLst/>
                <a:rect r="r" b="b" t="t" l="l"/>
                <a:pathLst>
                  <a:path h="91358" w="286337">
                    <a:moveTo>
                      <a:pt x="0" y="0"/>
                    </a:moveTo>
                    <a:lnTo>
                      <a:pt x="286337" y="0"/>
                    </a:lnTo>
                    <a:lnTo>
                      <a:pt x="286337" y="91358"/>
                    </a:lnTo>
                    <a:lnTo>
                      <a:pt x="0" y="91358"/>
                    </a:lnTo>
                    <a:close/>
                  </a:path>
                </a:pathLst>
              </a:custGeom>
              <a:solidFill>
                <a:srgbClr val="FFFFFF"/>
              </a:solidFill>
            </p:spPr>
          </p:sp>
          <p:sp>
            <p:nvSpPr>
              <p:cNvPr name="TextBox 39" id="39"/>
              <p:cNvSpPr txBox="true"/>
              <p:nvPr/>
            </p:nvSpPr>
            <p:spPr>
              <a:xfrm>
                <a:off x="0" y="-9525"/>
                <a:ext cx="286337" cy="100883"/>
              </a:xfrm>
              <a:prstGeom prst="rect">
                <a:avLst/>
              </a:prstGeom>
            </p:spPr>
            <p:txBody>
              <a:bodyPr anchor="ctr" rtlCol="false" tIns="50800" lIns="50800" bIns="50800" rIns="50800"/>
              <a:lstStyle/>
              <a:p>
                <a:pPr algn="ctr">
                  <a:lnSpc>
                    <a:spcPts val="2574"/>
                  </a:lnSpc>
                </a:pPr>
              </a:p>
            </p:txBody>
          </p:sp>
        </p:grpSp>
        <p:grpSp>
          <p:nvGrpSpPr>
            <p:cNvPr name="Group 40" id="40"/>
            <p:cNvGrpSpPr/>
            <p:nvPr/>
          </p:nvGrpSpPr>
          <p:grpSpPr>
            <a:xfrm rot="0">
              <a:off x="1909544" y="0"/>
              <a:ext cx="1449580" cy="462500"/>
              <a:chOff x="0" y="0"/>
              <a:chExt cx="286337" cy="91358"/>
            </a:xfrm>
          </p:grpSpPr>
          <p:sp>
            <p:nvSpPr>
              <p:cNvPr name="Freeform 41" id="41"/>
              <p:cNvSpPr/>
              <p:nvPr/>
            </p:nvSpPr>
            <p:spPr>
              <a:xfrm flipH="false" flipV="false" rot="0">
                <a:off x="0" y="0"/>
                <a:ext cx="286337" cy="91358"/>
              </a:xfrm>
              <a:custGeom>
                <a:avLst/>
                <a:gdLst/>
                <a:ahLst/>
                <a:cxnLst/>
                <a:rect r="r" b="b" t="t" l="l"/>
                <a:pathLst>
                  <a:path h="91358" w="286337">
                    <a:moveTo>
                      <a:pt x="0" y="0"/>
                    </a:moveTo>
                    <a:lnTo>
                      <a:pt x="286337" y="0"/>
                    </a:lnTo>
                    <a:lnTo>
                      <a:pt x="286337" y="91358"/>
                    </a:lnTo>
                    <a:lnTo>
                      <a:pt x="0" y="91358"/>
                    </a:lnTo>
                    <a:close/>
                  </a:path>
                </a:pathLst>
              </a:custGeom>
              <a:solidFill>
                <a:srgbClr val="FFFFFF"/>
              </a:solidFill>
            </p:spPr>
          </p:sp>
          <p:sp>
            <p:nvSpPr>
              <p:cNvPr name="TextBox 42" id="42"/>
              <p:cNvSpPr txBox="true"/>
              <p:nvPr/>
            </p:nvSpPr>
            <p:spPr>
              <a:xfrm>
                <a:off x="0" y="-9525"/>
                <a:ext cx="286337" cy="100883"/>
              </a:xfrm>
              <a:prstGeom prst="rect">
                <a:avLst/>
              </a:prstGeom>
            </p:spPr>
            <p:txBody>
              <a:bodyPr anchor="ctr" rtlCol="false" tIns="50800" lIns="50800" bIns="50800" rIns="50800"/>
              <a:lstStyle/>
              <a:p>
                <a:pPr algn="ctr">
                  <a:lnSpc>
                    <a:spcPts val="2574"/>
                  </a:lnSpc>
                </a:pPr>
              </a:p>
            </p:txBody>
          </p:sp>
        </p:grpSp>
        <p:grpSp>
          <p:nvGrpSpPr>
            <p:cNvPr name="Group 43" id="43"/>
            <p:cNvGrpSpPr/>
            <p:nvPr/>
          </p:nvGrpSpPr>
          <p:grpSpPr>
            <a:xfrm rot="0">
              <a:off x="476838" y="3974025"/>
              <a:ext cx="1449580" cy="462500"/>
              <a:chOff x="0" y="0"/>
              <a:chExt cx="286337" cy="91358"/>
            </a:xfrm>
          </p:grpSpPr>
          <p:sp>
            <p:nvSpPr>
              <p:cNvPr name="Freeform 44" id="44"/>
              <p:cNvSpPr/>
              <p:nvPr/>
            </p:nvSpPr>
            <p:spPr>
              <a:xfrm flipH="false" flipV="false" rot="0">
                <a:off x="0" y="0"/>
                <a:ext cx="286337" cy="91358"/>
              </a:xfrm>
              <a:custGeom>
                <a:avLst/>
                <a:gdLst/>
                <a:ahLst/>
                <a:cxnLst/>
                <a:rect r="r" b="b" t="t" l="l"/>
                <a:pathLst>
                  <a:path h="91358" w="286337">
                    <a:moveTo>
                      <a:pt x="0" y="0"/>
                    </a:moveTo>
                    <a:lnTo>
                      <a:pt x="286337" y="0"/>
                    </a:lnTo>
                    <a:lnTo>
                      <a:pt x="286337" y="91358"/>
                    </a:lnTo>
                    <a:lnTo>
                      <a:pt x="0" y="91358"/>
                    </a:lnTo>
                    <a:close/>
                  </a:path>
                </a:pathLst>
              </a:custGeom>
              <a:solidFill>
                <a:srgbClr val="FFFFFF"/>
              </a:solidFill>
            </p:spPr>
          </p:sp>
          <p:sp>
            <p:nvSpPr>
              <p:cNvPr name="TextBox 45" id="45"/>
              <p:cNvSpPr txBox="true"/>
              <p:nvPr/>
            </p:nvSpPr>
            <p:spPr>
              <a:xfrm>
                <a:off x="0" y="-9525"/>
                <a:ext cx="286337" cy="100883"/>
              </a:xfrm>
              <a:prstGeom prst="rect">
                <a:avLst/>
              </a:prstGeom>
            </p:spPr>
            <p:txBody>
              <a:bodyPr anchor="ctr" rtlCol="false" tIns="50800" lIns="50800" bIns="50800" rIns="50800"/>
              <a:lstStyle/>
              <a:p>
                <a:pPr algn="ctr">
                  <a:lnSpc>
                    <a:spcPts val="2574"/>
                  </a:lnSpc>
                </a:pPr>
              </a:p>
            </p:txBody>
          </p:sp>
        </p:grpSp>
        <p:grpSp>
          <p:nvGrpSpPr>
            <p:cNvPr name="Group 46" id="46"/>
            <p:cNvGrpSpPr/>
            <p:nvPr/>
          </p:nvGrpSpPr>
          <p:grpSpPr>
            <a:xfrm rot="0">
              <a:off x="5960444" y="1510409"/>
              <a:ext cx="1449580" cy="462500"/>
              <a:chOff x="0" y="0"/>
              <a:chExt cx="286337" cy="91358"/>
            </a:xfrm>
          </p:grpSpPr>
          <p:sp>
            <p:nvSpPr>
              <p:cNvPr name="Freeform 47" id="47"/>
              <p:cNvSpPr/>
              <p:nvPr/>
            </p:nvSpPr>
            <p:spPr>
              <a:xfrm flipH="false" flipV="false" rot="0">
                <a:off x="0" y="0"/>
                <a:ext cx="286337" cy="91358"/>
              </a:xfrm>
              <a:custGeom>
                <a:avLst/>
                <a:gdLst/>
                <a:ahLst/>
                <a:cxnLst/>
                <a:rect r="r" b="b" t="t" l="l"/>
                <a:pathLst>
                  <a:path h="91358" w="286337">
                    <a:moveTo>
                      <a:pt x="0" y="0"/>
                    </a:moveTo>
                    <a:lnTo>
                      <a:pt x="286337" y="0"/>
                    </a:lnTo>
                    <a:lnTo>
                      <a:pt x="286337" y="91358"/>
                    </a:lnTo>
                    <a:lnTo>
                      <a:pt x="0" y="91358"/>
                    </a:lnTo>
                    <a:close/>
                  </a:path>
                </a:pathLst>
              </a:custGeom>
              <a:solidFill>
                <a:srgbClr val="FFFFFF"/>
              </a:solidFill>
            </p:spPr>
          </p:sp>
          <p:sp>
            <p:nvSpPr>
              <p:cNvPr name="TextBox 48" id="48"/>
              <p:cNvSpPr txBox="true"/>
              <p:nvPr/>
            </p:nvSpPr>
            <p:spPr>
              <a:xfrm>
                <a:off x="0" y="-9525"/>
                <a:ext cx="286337" cy="100883"/>
              </a:xfrm>
              <a:prstGeom prst="rect">
                <a:avLst/>
              </a:prstGeom>
            </p:spPr>
            <p:txBody>
              <a:bodyPr anchor="ctr" rtlCol="false" tIns="50800" lIns="50800" bIns="50800" rIns="50800"/>
              <a:lstStyle/>
              <a:p>
                <a:pPr algn="ctr">
                  <a:lnSpc>
                    <a:spcPts val="2574"/>
                  </a:lnSpc>
                </a:pPr>
              </a:p>
            </p:txBody>
          </p:sp>
        </p:grpSp>
        <p:grpSp>
          <p:nvGrpSpPr>
            <p:cNvPr name="Group 49" id="49"/>
            <p:cNvGrpSpPr/>
            <p:nvPr/>
          </p:nvGrpSpPr>
          <p:grpSpPr>
            <a:xfrm rot="0">
              <a:off x="4510864" y="4834771"/>
              <a:ext cx="1449580" cy="462500"/>
              <a:chOff x="0" y="0"/>
              <a:chExt cx="286337" cy="91358"/>
            </a:xfrm>
          </p:grpSpPr>
          <p:sp>
            <p:nvSpPr>
              <p:cNvPr name="Freeform 50" id="50"/>
              <p:cNvSpPr/>
              <p:nvPr/>
            </p:nvSpPr>
            <p:spPr>
              <a:xfrm flipH="false" flipV="false" rot="0">
                <a:off x="0" y="0"/>
                <a:ext cx="286337" cy="91358"/>
              </a:xfrm>
              <a:custGeom>
                <a:avLst/>
                <a:gdLst/>
                <a:ahLst/>
                <a:cxnLst/>
                <a:rect r="r" b="b" t="t" l="l"/>
                <a:pathLst>
                  <a:path h="91358" w="286337">
                    <a:moveTo>
                      <a:pt x="0" y="0"/>
                    </a:moveTo>
                    <a:lnTo>
                      <a:pt x="286337" y="0"/>
                    </a:lnTo>
                    <a:lnTo>
                      <a:pt x="286337" y="91358"/>
                    </a:lnTo>
                    <a:lnTo>
                      <a:pt x="0" y="91358"/>
                    </a:lnTo>
                    <a:close/>
                  </a:path>
                </a:pathLst>
              </a:custGeom>
              <a:solidFill>
                <a:srgbClr val="FFFFFF"/>
              </a:solidFill>
            </p:spPr>
          </p:sp>
          <p:sp>
            <p:nvSpPr>
              <p:cNvPr name="TextBox 51" id="51"/>
              <p:cNvSpPr txBox="true"/>
              <p:nvPr/>
            </p:nvSpPr>
            <p:spPr>
              <a:xfrm>
                <a:off x="0" y="-9525"/>
                <a:ext cx="286337" cy="100883"/>
              </a:xfrm>
              <a:prstGeom prst="rect">
                <a:avLst/>
              </a:prstGeom>
            </p:spPr>
            <p:txBody>
              <a:bodyPr anchor="ctr" rtlCol="false" tIns="50800" lIns="50800" bIns="50800" rIns="50800"/>
              <a:lstStyle/>
              <a:p>
                <a:pPr algn="ctr">
                  <a:lnSpc>
                    <a:spcPts val="2574"/>
                  </a:lnSpc>
                </a:pPr>
              </a:p>
            </p:txBody>
          </p:sp>
        </p:grpSp>
        <p:sp>
          <p:nvSpPr>
            <p:cNvPr name="TextBox 52" id="52"/>
            <p:cNvSpPr txBox="true"/>
            <p:nvPr/>
          </p:nvSpPr>
          <p:spPr>
            <a:xfrm rot="0">
              <a:off x="6075757" y="1579734"/>
              <a:ext cx="894655"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37,39%</a:t>
              </a:r>
            </a:p>
          </p:txBody>
        </p:sp>
        <p:sp>
          <p:nvSpPr>
            <p:cNvPr name="TextBox 53" id="53"/>
            <p:cNvSpPr txBox="true"/>
            <p:nvPr/>
          </p:nvSpPr>
          <p:spPr>
            <a:xfrm rot="0">
              <a:off x="1016738" y="4178503"/>
              <a:ext cx="865684"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16,24%</a:t>
              </a:r>
            </a:p>
          </p:txBody>
        </p:sp>
        <p:sp>
          <p:nvSpPr>
            <p:cNvPr name="TextBox 54" id="54"/>
            <p:cNvSpPr txBox="true"/>
            <p:nvPr/>
          </p:nvSpPr>
          <p:spPr>
            <a:xfrm rot="0">
              <a:off x="476838" y="3192484"/>
              <a:ext cx="824012"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16,01%</a:t>
              </a:r>
            </a:p>
          </p:txBody>
        </p:sp>
        <p:sp>
          <p:nvSpPr>
            <p:cNvPr name="TextBox 55" id="55"/>
            <p:cNvSpPr txBox="true"/>
            <p:nvPr/>
          </p:nvSpPr>
          <p:spPr>
            <a:xfrm rot="0">
              <a:off x="4682063" y="4825246"/>
              <a:ext cx="777280"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17,41%</a:t>
              </a:r>
            </a:p>
          </p:txBody>
        </p:sp>
        <p:sp>
          <p:nvSpPr>
            <p:cNvPr name="TextBox 56" id="56"/>
            <p:cNvSpPr txBox="true"/>
            <p:nvPr/>
          </p:nvSpPr>
          <p:spPr>
            <a:xfrm rot="0">
              <a:off x="586674" y="2121974"/>
              <a:ext cx="860127"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14,82%</a:t>
              </a:r>
            </a:p>
          </p:txBody>
        </p:sp>
        <p:sp>
          <p:nvSpPr>
            <p:cNvPr name="TextBox 57" id="57"/>
            <p:cNvSpPr txBox="true"/>
            <p:nvPr/>
          </p:nvSpPr>
          <p:spPr>
            <a:xfrm rot="0">
              <a:off x="1300850" y="729256"/>
              <a:ext cx="789781"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6,02%</a:t>
              </a:r>
            </a:p>
          </p:txBody>
        </p:sp>
        <p:sp>
          <p:nvSpPr>
            <p:cNvPr name="TextBox 58" id="58"/>
            <p:cNvSpPr txBox="true"/>
            <p:nvPr/>
          </p:nvSpPr>
          <p:spPr>
            <a:xfrm rot="0">
              <a:off x="1896979" y="345606"/>
              <a:ext cx="766366"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4,66%</a:t>
              </a:r>
            </a:p>
          </p:txBody>
        </p:sp>
        <p:sp>
          <p:nvSpPr>
            <p:cNvPr name="TextBox 59" id="59"/>
            <p:cNvSpPr txBox="true"/>
            <p:nvPr/>
          </p:nvSpPr>
          <p:spPr>
            <a:xfrm rot="0">
              <a:off x="3104685" y="58391"/>
              <a:ext cx="733822"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3,47%</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3545" y="2060498"/>
            <a:ext cx="10194889" cy="3774246"/>
          </a:xfrm>
          <a:custGeom>
            <a:avLst/>
            <a:gdLst/>
            <a:ahLst/>
            <a:cxnLst/>
            <a:rect r="r" b="b" t="t" l="l"/>
            <a:pathLst>
              <a:path h="3774246" w="10194889">
                <a:moveTo>
                  <a:pt x="0" y="0"/>
                </a:moveTo>
                <a:lnTo>
                  <a:pt x="10194889" y="0"/>
                </a:lnTo>
                <a:lnTo>
                  <a:pt x="10194889" y="3774247"/>
                </a:lnTo>
                <a:lnTo>
                  <a:pt x="0" y="3774247"/>
                </a:lnTo>
                <a:lnTo>
                  <a:pt x="0" y="0"/>
                </a:lnTo>
                <a:close/>
              </a:path>
            </a:pathLst>
          </a:custGeom>
          <a:blipFill>
            <a:blip r:embed="rId3"/>
            <a:stretch>
              <a:fillRect l="-2450" t="-9905" r="-16687" b="-130178"/>
            </a:stretch>
          </a:blipFill>
        </p:spPr>
      </p:sp>
      <p:sp>
        <p:nvSpPr>
          <p:cNvPr name="Freeform 3" id="3"/>
          <p:cNvSpPr/>
          <p:nvPr/>
        </p:nvSpPr>
        <p:spPr>
          <a:xfrm flipH="false" flipV="false" rot="0">
            <a:off x="1310222" y="852604"/>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69836" y="2699214"/>
            <a:ext cx="983082" cy="5885597"/>
          </a:xfrm>
          <a:custGeom>
            <a:avLst/>
            <a:gdLst/>
            <a:ahLst/>
            <a:cxnLst/>
            <a:rect r="r" b="b" t="t" l="l"/>
            <a:pathLst>
              <a:path h="5885597" w="983082">
                <a:moveTo>
                  <a:pt x="0" y="0"/>
                </a:moveTo>
                <a:lnTo>
                  <a:pt x="983082" y="0"/>
                </a:lnTo>
                <a:lnTo>
                  <a:pt x="983082" y="5885597"/>
                </a:lnTo>
                <a:lnTo>
                  <a:pt x="0" y="5885597"/>
                </a:lnTo>
                <a:lnTo>
                  <a:pt x="0" y="0"/>
                </a:lnTo>
                <a:close/>
              </a:path>
            </a:pathLst>
          </a:custGeom>
          <a:blipFill>
            <a:blip r:embed="rId3"/>
            <a:stretch>
              <a:fillRect l="-750645" t="-6000" r="0" b="0"/>
            </a:stretch>
          </a:blipFill>
        </p:spPr>
      </p:sp>
      <p:sp>
        <p:nvSpPr>
          <p:cNvPr name="Freeform 5" id="5"/>
          <p:cNvSpPr/>
          <p:nvPr/>
        </p:nvSpPr>
        <p:spPr>
          <a:xfrm flipH="false" flipV="false" rot="0">
            <a:off x="1310222" y="852604"/>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256992" y="5834745"/>
            <a:ext cx="10907996" cy="440732"/>
            <a:chOff x="0" y="0"/>
            <a:chExt cx="2872888" cy="116078"/>
          </a:xfrm>
        </p:grpSpPr>
        <p:sp>
          <p:nvSpPr>
            <p:cNvPr name="Freeform 7" id="7"/>
            <p:cNvSpPr/>
            <p:nvPr/>
          </p:nvSpPr>
          <p:spPr>
            <a:xfrm flipH="false" flipV="false" rot="0">
              <a:off x="0" y="0"/>
              <a:ext cx="2872888" cy="116078"/>
            </a:xfrm>
            <a:custGeom>
              <a:avLst/>
              <a:gdLst/>
              <a:ahLst/>
              <a:cxnLst/>
              <a:rect r="r" b="b" t="t" l="l"/>
              <a:pathLst>
                <a:path h="116078" w="2872888">
                  <a:moveTo>
                    <a:pt x="0" y="0"/>
                  </a:moveTo>
                  <a:lnTo>
                    <a:pt x="2872888" y="0"/>
                  </a:lnTo>
                  <a:lnTo>
                    <a:pt x="2872888" y="116078"/>
                  </a:lnTo>
                  <a:lnTo>
                    <a:pt x="0" y="116078"/>
                  </a:lnTo>
                  <a:close/>
                </a:path>
              </a:pathLst>
            </a:custGeom>
            <a:solidFill>
              <a:srgbClr val="FFFFFF"/>
            </a:solidFill>
          </p:spPr>
        </p:sp>
        <p:sp>
          <p:nvSpPr>
            <p:cNvPr name="TextBox 8" id="8"/>
            <p:cNvSpPr txBox="true"/>
            <p:nvPr/>
          </p:nvSpPr>
          <p:spPr>
            <a:xfrm>
              <a:off x="0" y="-9525"/>
              <a:ext cx="2872888" cy="125603"/>
            </a:xfrm>
            <a:prstGeom prst="rect">
              <a:avLst/>
            </a:prstGeom>
          </p:spPr>
          <p:txBody>
            <a:bodyPr anchor="ctr" rtlCol="false" tIns="50800" lIns="50800" bIns="50800" rIns="50800"/>
            <a:lstStyle/>
            <a:p>
              <a:pPr algn="ctr">
                <a:lnSpc>
                  <a:spcPts val="2574"/>
                </a:lnSpc>
              </a:pPr>
            </a:p>
          </p:txBody>
        </p:sp>
      </p:grpSp>
      <p:grpSp>
        <p:nvGrpSpPr>
          <p:cNvPr name="Group 9" id="9"/>
          <p:cNvGrpSpPr/>
          <p:nvPr/>
        </p:nvGrpSpPr>
        <p:grpSpPr>
          <a:xfrm rot="0">
            <a:off x="3484894" y="2680164"/>
            <a:ext cx="1767779" cy="370277"/>
            <a:chOff x="0" y="0"/>
            <a:chExt cx="465588" cy="97522"/>
          </a:xfrm>
        </p:grpSpPr>
        <p:sp>
          <p:nvSpPr>
            <p:cNvPr name="Freeform 10" id="10"/>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7BB401">
                  <a:alpha val="70980"/>
                </a:srgbClr>
              </a:solidFill>
              <a:prstDash val="solid"/>
              <a:miter/>
            </a:ln>
          </p:spPr>
        </p:sp>
        <p:sp>
          <p:nvSpPr>
            <p:cNvPr name="TextBox 11" id="11"/>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sp>
        <p:nvSpPr>
          <p:cNvPr name="Freeform 12" id="12"/>
          <p:cNvSpPr/>
          <p:nvPr/>
        </p:nvSpPr>
        <p:spPr>
          <a:xfrm flipH="false" flipV="false" rot="0">
            <a:off x="3406325" y="6275477"/>
            <a:ext cx="10609330" cy="3693850"/>
          </a:xfrm>
          <a:custGeom>
            <a:avLst/>
            <a:gdLst/>
            <a:ahLst/>
            <a:cxnLst/>
            <a:rect r="r" b="b" t="t" l="l"/>
            <a:pathLst>
              <a:path h="3693850" w="10609330">
                <a:moveTo>
                  <a:pt x="0" y="0"/>
                </a:moveTo>
                <a:lnTo>
                  <a:pt x="10609330" y="0"/>
                </a:lnTo>
                <a:lnTo>
                  <a:pt x="10609330" y="3693850"/>
                </a:lnTo>
                <a:lnTo>
                  <a:pt x="0" y="3693850"/>
                </a:lnTo>
                <a:lnTo>
                  <a:pt x="0" y="0"/>
                </a:lnTo>
                <a:close/>
              </a:path>
            </a:pathLst>
          </a:custGeom>
          <a:blipFill>
            <a:blip r:embed="rId3"/>
            <a:stretch>
              <a:fillRect l="-687" t="-146604" r="-14401" b="0"/>
            </a:stretch>
          </a:blipFill>
        </p:spPr>
      </p:sp>
      <p:grpSp>
        <p:nvGrpSpPr>
          <p:cNvPr name="Group 13" id="13"/>
          <p:cNvGrpSpPr/>
          <p:nvPr/>
        </p:nvGrpSpPr>
        <p:grpSpPr>
          <a:xfrm rot="0">
            <a:off x="3508770" y="3489941"/>
            <a:ext cx="1767779" cy="370277"/>
            <a:chOff x="0" y="0"/>
            <a:chExt cx="465588" cy="97522"/>
          </a:xfrm>
        </p:grpSpPr>
        <p:sp>
          <p:nvSpPr>
            <p:cNvPr name="Freeform 14" id="14"/>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E20A17">
                  <a:alpha val="70980"/>
                </a:srgbClr>
              </a:solidFill>
              <a:prstDash val="solid"/>
              <a:miter/>
            </a:ln>
          </p:spPr>
        </p:sp>
        <p:sp>
          <p:nvSpPr>
            <p:cNvPr name="TextBox 15" id="15"/>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16" id="16"/>
          <p:cNvGrpSpPr/>
          <p:nvPr/>
        </p:nvGrpSpPr>
        <p:grpSpPr>
          <a:xfrm rot="0">
            <a:off x="3508770" y="2075655"/>
            <a:ext cx="1767779" cy="370277"/>
            <a:chOff x="0" y="0"/>
            <a:chExt cx="465588" cy="97522"/>
          </a:xfrm>
        </p:grpSpPr>
        <p:sp>
          <p:nvSpPr>
            <p:cNvPr name="Freeform 17" id="17"/>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E20A17">
                  <a:alpha val="70980"/>
                </a:srgbClr>
              </a:solidFill>
              <a:prstDash val="solid"/>
              <a:miter/>
            </a:ln>
          </p:spPr>
        </p:sp>
        <p:sp>
          <p:nvSpPr>
            <p:cNvPr name="TextBox 18" id="18"/>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19" id="19"/>
          <p:cNvGrpSpPr/>
          <p:nvPr/>
        </p:nvGrpSpPr>
        <p:grpSpPr>
          <a:xfrm rot="0">
            <a:off x="3508770" y="4603168"/>
            <a:ext cx="1767779" cy="370277"/>
            <a:chOff x="0" y="0"/>
            <a:chExt cx="465588" cy="97522"/>
          </a:xfrm>
        </p:grpSpPr>
        <p:sp>
          <p:nvSpPr>
            <p:cNvPr name="Freeform 20" id="20"/>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E20A17">
                  <a:alpha val="70980"/>
                </a:srgbClr>
              </a:solidFill>
              <a:prstDash val="solid"/>
              <a:miter/>
            </a:ln>
          </p:spPr>
        </p:sp>
        <p:sp>
          <p:nvSpPr>
            <p:cNvPr name="TextBox 21" id="21"/>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22" id="22"/>
          <p:cNvGrpSpPr/>
          <p:nvPr/>
        </p:nvGrpSpPr>
        <p:grpSpPr>
          <a:xfrm rot="0">
            <a:off x="3508770" y="5202045"/>
            <a:ext cx="1767779" cy="370277"/>
            <a:chOff x="0" y="0"/>
            <a:chExt cx="465588" cy="97522"/>
          </a:xfrm>
        </p:grpSpPr>
        <p:sp>
          <p:nvSpPr>
            <p:cNvPr name="Freeform 23" id="23"/>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E20A17">
                  <a:alpha val="70980"/>
                </a:srgbClr>
              </a:solidFill>
              <a:prstDash val="solid"/>
              <a:miter/>
            </a:ln>
          </p:spPr>
        </p:sp>
        <p:sp>
          <p:nvSpPr>
            <p:cNvPr name="TextBox 24" id="24"/>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25" id="25"/>
          <p:cNvGrpSpPr/>
          <p:nvPr/>
        </p:nvGrpSpPr>
        <p:grpSpPr>
          <a:xfrm rot="0">
            <a:off x="3508770" y="6608852"/>
            <a:ext cx="1767779" cy="370277"/>
            <a:chOff x="0" y="0"/>
            <a:chExt cx="465588" cy="97522"/>
          </a:xfrm>
        </p:grpSpPr>
        <p:sp>
          <p:nvSpPr>
            <p:cNvPr name="Freeform 26" id="26"/>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E20A17">
                  <a:alpha val="70980"/>
                </a:srgbClr>
              </a:solidFill>
              <a:prstDash val="solid"/>
              <a:miter/>
            </a:ln>
          </p:spPr>
        </p:sp>
        <p:sp>
          <p:nvSpPr>
            <p:cNvPr name="TextBox 27" id="27"/>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28" id="28"/>
          <p:cNvGrpSpPr/>
          <p:nvPr/>
        </p:nvGrpSpPr>
        <p:grpSpPr>
          <a:xfrm rot="0">
            <a:off x="3508770" y="7503004"/>
            <a:ext cx="1767779" cy="370277"/>
            <a:chOff x="0" y="0"/>
            <a:chExt cx="465588" cy="97522"/>
          </a:xfrm>
        </p:grpSpPr>
        <p:sp>
          <p:nvSpPr>
            <p:cNvPr name="Freeform 29" id="29"/>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E20A17">
                  <a:alpha val="70980"/>
                </a:srgbClr>
              </a:solidFill>
              <a:prstDash val="solid"/>
              <a:miter/>
            </a:ln>
          </p:spPr>
        </p:sp>
        <p:sp>
          <p:nvSpPr>
            <p:cNvPr name="TextBox 30" id="30"/>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31" id="31"/>
          <p:cNvGrpSpPr/>
          <p:nvPr/>
        </p:nvGrpSpPr>
        <p:grpSpPr>
          <a:xfrm rot="0">
            <a:off x="3508770" y="9559206"/>
            <a:ext cx="1767779" cy="370277"/>
            <a:chOff x="0" y="0"/>
            <a:chExt cx="465588" cy="97522"/>
          </a:xfrm>
        </p:grpSpPr>
        <p:sp>
          <p:nvSpPr>
            <p:cNvPr name="Freeform 32" id="32"/>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E20A17">
                  <a:alpha val="70980"/>
                </a:srgbClr>
              </a:solidFill>
              <a:prstDash val="solid"/>
              <a:miter/>
            </a:ln>
          </p:spPr>
        </p:sp>
        <p:sp>
          <p:nvSpPr>
            <p:cNvPr name="TextBox 33" id="33"/>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sp>
        <p:nvSpPr>
          <p:cNvPr name="TextBox 34" id="34"/>
          <p:cNvSpPr txBox="true"/>
          <p:nvPr/>
        </p:nvSpPr>
        <p:spPr>
          <a:xfrm rot="0">
            <a:off x="2172510" y="829585"/>
            <a:ext cx="7964470"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CORRÉLATIONS</a:t>
            </a:r>
          </a:p>
        </p:txBody>
      </p:sp>
      <p:sp>
        <p:nvSpPr>
          <p:cNvPr name="TextBox 35" id="35"/>
          <p:cNvSpPr txBox="true"/>
          <p:nvPr/>
        </p:nvSpPr>
        <p:spPr>
          <a:xfrm rot="0">
            <a:off x="2172510" y="396565"/>
            <a:ext cx="4278247"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medium</a:t>
            </a:r>
          </a:p>
        </p:txBody>
      </p:sp>
      <p:sp>
        <p:nvSpPr>
          <p:cNvPr name="TextBox 36" id="36"/>
          <p:cNvSpPr txBox="true"/>
          <p:nvPr/>
        </p:nvSpPr>
        <p:spPr>
          <a:xfrm rot="0">
            <a:off x="3820795" y="1591614"/>
            <a:ext cx="9780389" cy="345059"/>
          </a:xfrm>
          <a:prstGeom prst="rect">
            <a:avLst/>
          </a:prstGeom>
        </p:spPr>
        <p:txBody>
          <a:bodyPr anchor="t" rtlCol="false" tIns="0" lIns="0" bIns="0" rIns="0">
            <a:spAutoFit/>
          </a:bodyPr>
          <a:lstStyle/>
          <a:p>
            <a:pPr algn="l">
              <a:lnSpc>
                <a:spcPts val="2703"/>
              </a:lnSpc>
              <a:spcBef>
                <a:spcPct val="0"/>
              </a:spcBef>
            </a:pPr>
            <a:r>
              <a:rPr lang="en-US" sz="2079">
                <a:solidFill>
                  <a:srgbClr val="487307"/>
                </a:solidFill>
                <a:latin typeface="Garet Bold"/>
                <a:ea typeface="Garet Bold"/>
                <a:cs typeface="Garet Bold"/>
                <a:sym typeface="Garet Bold"/>
              </a:rPr>
              <a:t>Heatmap corrélation PIB vs Investissement en énergies renouvelables </a:t>
            </a:r>
          </a:p>
        </p:txBody>
      </p:sp>
      <p:sp>
        <p:nvSpPr>
          <p:cNvPr name="TextBox 37" id="37"/>
          <p:cNvSpPr txBox="true"/>
          <p:nvPr/>
        </p:nvSpPr>
        <p:spPr>
          <a:xfrm rot="0">
            <a:off x="3785255" y="5806170"/>
            <a:ext cx="9851470" cy="345059"/>
          </a:xfrm>
          <a:prstGeom prst="rect">
            <a:avLst/>
          </a:prstGeom>
        </p:spPr>
        <p:txBody>
          <a:bodyPr anchor="t" rtlCol="false" tIns="0" lIns="0" bIns="0" rIns="0">
            <a:spAutoFit/>
          </a:bodyPr>
          <a:lstStyle/>
          <a:p>
            <a:pPr algn="l">
              <a:lnSpc>
                <a:spcPts val="2703"/>
              </a:lnSpc>
              <a:spcBef>
                <a:spcPct val="0"/>
              </a:spcBef>
            </a:pPr>
            <a:r>
              <a:rPr lang="en-US" sz="2079">
                <a:solidFill>
                  <a:srgbClr val="487307"/>
                </a:solidFill>
                <a:latin typeface="Garet Bold"/>
                <a:ea typeface="Garet Bold"/>
                <a:cs typeface="Garet Bold"/>
                <a:sym typeface="Garet Bold"/>
              </a:rPr>
              <a:t>Heatmap corrélation GCI vs Investissement en énergies renouvelables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1107" y="4550281"/>
            <a:ext cx="19409107" cy="8380580"/>
            <a:chOff x="0" y="0"/>
            <a:chExt cx="5111864" cy="2207231"/>
          </a:xfrm>
        </p:grpSpPr>
        <p:sp>
          <p:nvSpPr>
            <p:cNvPr name="Freeform 3" id="3"/>
            <p:cNvSpPr/>
            <p:nvPr/>
          </p:nvSpPr>
          <p:spPr>
            <a:xfrm flipH="false" flipV="false" rot="0">
              <a:off x="0" y="0"/>
              <a:ext cx="5111864" cy="2207231"/>
            </a:xfrm>
            <a:custGeom>
              <a:avLst/>
              <a:gdLst/>
              <a:ahLst/>
              <a:cxnLst/>
              <a:rect r="r" b="b" t="t" l="l"/>
              <a:pathLst>
                <a:path h="2207231" w="5111864">
                  <a:moveTo>
                    <a:pt x="0" y="0"/>
                  </a:moveTo>
                  <a:lnTo>
                    <a:pt x="5111864" y="0"/>
                  </a:lnTo>
                  <a:lnTo>
                    <a:pt x="5111864" y="2207231"/>
                  </a:lnTo>
                  <a:lnTo>
                    <a:pt x="0" y="2207231"/>
                  </a:lnTo>
                  <a:close/>
                </a:path>
              </a:pathLst>
            </a:custGeom>
            <a:solidFill>
              <a:srgbClr val="E8E8E8"/>
            </a:solidFill>
          </p:spPr>
        </p:sp>
        <p:sp>
          <p:nvSpPr>
            <p:cNvPr name="TextBox 4" id="4"/>
            <p:cNvSpPr txBox="true"/>
            <p:nvPr/>
          </p:nvSpPr>
          <p:spPr>
            <a:xfrm>
              <a:off x="0" y="-38100"/>
              <a:ext cx="5111864" cy="224533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49157" y="-1672907"/>
            <a:ext cx="19839162" cy="6596068"/>
            <a:chOff x="0" y="0"/>
            <a:chExt cx="26452216" cy="8794758"/>
          </a:xfrm>
        </p:grpSpPr>
        <p:pic>
          <p:nvPicPr>
            <p:cNvPr name="Picture 6" id="6"/>
            <p:cNvPicPr>
              <a:picLocks noChangeAspect="true"/>
            </p:cNvPicPr>
            <p:nvPr/>
          </p:nvPicPr>
          <p:blipFill>
            <a:blip r:embed="rId3"/>
            <a:srcRect l="0" t="25048" r="0" b="25048"/>
            <a:stretch>
              <a:fillRect/>
            </a:stretch>
          </p:blipFill>
          <p:spPr>
            <a:xfrm flipH="false" flipV="false">
              <a:off x="0" y="0"/>
              <a:ext cx="26452216" cy="8794758"/>
            </a:xfrm>
            <a:prstGeom prst="rect">
              <a:avLst/>
            </a:prstGeom>
          </p:spPr>
        </p:pic>
      </p:grpSp>
      <p:grpSp>
        <p:nvGrpSpPr>
          <p:cNvPr name="Group 7" id="7"/>
          <p:cNvGrpSpPr/>
          <p:nvPr/>
        </p:nvGrpSpPr>
        <p:grpSpPr>
          <a:xfrm rot="0">
            <a:off x="12296562" y="3191227"/>
            <a:ext cx="4650856" cy="46508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471" t="0" r="-25471" b="0"/>
              </a:stretch>
            </a:blipFill>
            <a:ln w="76200" cap="sq">
              <a:gradFill>
                <a:gsLst>
                  <a:gs pos="0">
                    <a:srgbClr val="A6A6A6">
                      <a:alpha val="100000"/>
                    </a:srgbClr>
                  </a:gs>
                  <a:gs pos="100000">
                    <a:srgbClr val="FFFFFF">
                      <a:alpha val="100000"/>
                    </a:srgbClr>
                  </a:gs>
                </a:gsLst>
                <a:lin ang="0"/>
              </a:gradFill>
              <a:prstDash val="solid"/>
              <a:miter/>
            </a:ln>
          </p:spPr>
        </p:sp>
      </p:grpSp>
      <p:sp>
        <p:nvSpPr>
          <p:cNvPr name="Freeform 9" id="9"/>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4286667" y="1327495"/>
            <a:ext cx="3556443" cy="462993"/>
          </a:xfrm>
          <a:prstGeom prst="rect">
            <a:avLst/>
          </a:prstGeom>
        </p:spPr>
        <p:txBody>
          <a:bodyPr anchor="t" rtlCol="false" tIns="0" lIns="0" bIns="0" rIns="0">
            <a:spAutoFit/>
          </a:bodyPr>
          <a:lstStyle/>
          <a:p>
            <a:pPr algn="l">
              <a:lnSpc>
                <a:spcPts val="2849"/>
              </a:lnSpc>
            </a:pPr>
            <a:r>
              <a:rPr lang="en-US" sz="3237">
                <a:solidFill>
                  <a:srgbClr val="38522F"/>
                </a:solidFill>
                <a:latin typeface="ITC Bauhaus Light"/>
                <a:ea typeface="ITC Bauhaus Light"/>
                <a:cs typeface="ITC Bauhaus Light"/>
                <a:sym typeface="ITC Bauhaus Light"/>
              </a:rPr>
              <a:t>Sustainable Living</a:t>
            </a:r>
          </a:p>
        </p:txBody>
      </p:sp>
      <p:sp>
        <p:nvSpPr>
          <p:cNvPr name="TextBox 11" id="11"/>
          <p:cNvSpPr txBox="true"/>
          <p:nvPr/>
        </p:nvSpPr>
        <p:spPr>
          <a:xfrm rot="0">
            <a:off x="2147062" y="1334598"/>
            <a:ext cx="2547040" cy="456039"/>
          </a:xfrm>
          <a:prstGeom prst="rect">
            <a:avLst/>
          </a:prstGeom>
        </p:spPr>
        <p:txBody>
          <a:bodyPr anchor="t" rtlCol="false" tIns="0" lIns="0" bIns="0" rIns="0">
            <a:spAutoFit/>
          </a:bodyPr>
          <a:lstStyle/>
          <a:p>
            <a:pPr algn="l">
              <a:lnSpc>
                <a:spcPts val="3738"/>
              </a:lnSpc>
              <a:spcBef>
                <a:spcPct val="0"/>
              </a:spcBef>
            </a:pPr>
            <a:r>
              <a:rPr lang="en-US" sz="2670">
                <a:solidFill>
                  <a:srgbClr val="FFFFFF"/>
                </a:solidFill>
                <a:latin typeface="Yeseva One"/>
                <a:ea typeface="Yeseva One"/>
                <a:cs typeface="Yeseva One"/>
                <a:sym typeface="Yeseva One"/>
              </a:rPr>
              <a:t>Introduction</a:t>
            </a:r>
          </a:p>
        </p:txBody>
      </p:sp>
      <p:sp>
        <p:nvSpPr>
          <p:cNvPr name="TextBox 12" id="12"/>
          <p:cNvSpPr txBox="true"/>
          <p:nvPr/>
        </p:nvSpPr>
        <p:spPr>
          <a:xfrm rot="0">
            <a:off x="1305954" y="2244300"/>
            <a:ext cx="11768532" cy="1865279"/>
          </a:xfrm>
          <a:prstGeom prst="rect">
            <a:avLst/>
          </a:prstGeom>
        </p:spPr>
        <p:txBody>
          <a:bodyPr anchor="t" rtlCol="false" tIns="0" lIns="0" bIns="0" rIns="0">
            <a:spAutoFit/>
          </a:bodyPr>
          <a:lstStyle/>
          <a:p>
            <a:pPr algn="l">
              <a:lnSpc>
                <a:spcPts val="7370"/>
              </a:lnSpc>
            </a:pPr>
            <a:r>
              <a:rPr lang="en-US" sz="5944">
                <a:solidFill>
                  <a:srgbClr val="FFFFFF"/>
                </a:solidFill>
                <a:latin typeface="Yeseva One"/>
                <a:ea typeface="Yeseva One"/>
                <a:cs typeface="Yeseva One"/>
                <a:sym typeface="Yeseva One"/>
              </a:rPr>
              <a:t>DES ENJEUX ENVIRONNEMENTAUX FORTS</a:t>
            </a:r>
          </a:p>
        </p:txBody>
      </p:sp>
      <p:sp>
        <p:nvSpPr>
          <p:cNvPr name="TextBox 13" id="13"/>
          <p:cNvSpPr txBox="true"/>
          <p:nvPr/>
        </p:nvSpPr>
        <p:spPr>
          <a:xfrm rot="0">
            <a:off x="1305954" y="6030467"/>
            <a:ext cx="10051204" cy="3333351"/>
          </a:xfrm>
          <a:prstGeom prst="rect">
            <a:avLst/>
          </a:prstGeom>
        </p:spPr>
        <p:txBody>
          <a:bodyPr anchor="t" rtlCol="false" tIns="0" lIns="0" bIns="0" rIns="0">
            <a:spAutoFit/>
          </a:bodyPr>
          <a:lstStyle/>
          <a:p>
            <a:pPr algn="l">
              <a:lnSpc>
                <a:spcPts val="2965"/>
              </a:lnSpc>
            </a:pPr>
            <a:r>
              <a:rPr lang="en-US" sz="2281">
                <a:solidFill>
                  <a:srgbClr val="000000"/>
                </a:solidFill>
                <a:latin typeface="Garet"/>
                <a:ea typeface="Garet"/>
                <a:cs typeface="Garet"/>
                <a:sym typeface="Garet"/>
              </a:rPr>
              <a:t>Les changements climatiques, l’épuisement des ressources et la perte de biodiversité figurent parmi les </a:t>
            </a:r>
            <a:r>
              <a:rPr lang="en-US" sz="2281">
                <a:solidFill>
                  <a:srgbClr val="000000"/>
                </a:solidFill>
                <a:latin typeface="Garet Bold"/>
                <a:ea typeface="Garet Bold"/>
                <a:cs typeface="Garet Bold"/>
                <a:sym typeface="Garet Bold"/>
              </a:rPr>
              <a:t>défis environnementaux</a:t>
            </a:r>
            <a:r>
              <a:rPr lang="en-US" sz="2281">
                <a:solidFill>
                  <a:srgbClr val="000000"/>
                </a:solidFill>
                <a:latin typeface="Garet"/>
                <a:ea typeface="Garet"/>
                <a:cs typeface="Garet"/>
                <a:sym typeface="Garet"/>
              </a:rPr>
              <a:t> auxquels nous sommes confrontés.</a:t>
            </a:r>
          </a:p>
          <a:p>
            <a:pPr algn="l">
              <a:lnSpc>
                <a:spcPts val="2965"/>
              </a:lnSpc>
            </a:pPr>
          </a:p>
          <a:p>
            <a:pPr algn="l">
              <a:lnSpc>
                <a:spcPts val="2965"/>
              </a:lnSpc>
            </a:pPr>
            <a:r>
              <a:rPr lang="en-US" sz="2281">
                <a:solidFill>
                  <a:srgbClr val="000000"/>
                </a:solidFill>
                <a:latin typeface="Garet"/>
                <a:ea typeface="Garet"/>
                <a:cs typeface="Garet"/>
                <a:sym typeface="Garet"/>
              </a:rPr>
              <a:t>Adopter des pratiques de vie durables est crucial pour aborder ces préoccupations environnementales pressantes et ouvrir la voie à </a:t>
            </a:r>
            <a:r>
              <a:rPr lang="en-US" sz="2281">
                <a:solidFill>
                  <a:srgbClr val="000000"/>
                </a:solidFill>
                <a:latin typeface="Garet Bold"/>
                <a:ea typeface="Garet Bold"/>
                <a:cs typeface="Garet Bold"/>
                <a:sym typeface="Garet Bold"/>
              </a:rPr>
              <a:t>un avenir plus vert.</a:t>
            </a:r>
          </a:p>
          <a:p>
            <a:pPr algn="l">
              <a:lnSpc>
                <a:spcPts val="2965"/>
              </a:lnSpc>
            </a:pPr>
          </a:p>
          <a:p>
            <a:pPr algn="l">
              <a:lnSpc>
                <a:spcPts val="296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7F8E73"/>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377128" y="2018005"/>
            <a:ext cx="15533745" cy="4467510"/>
          </a:xfrm>
          <a:prstGeom prst="rect">
            <a:avLst/>
          </a:prstGeom>
        </p:spPr>
        <p:txBody>
          <a:bodyPr anchor="t" rtlCol="false" tIns="0" lIns="0" bIns="0" rIns="0">
            <a:spAutoFit/>
          </a:bodyPr>
          <a:lstStyle/>
          <a:p>
            <a:pPr algn="l">
              <a:lnSpc>
                <a:spcPts val="8909"/>
              </a:lnSpc>
            </a:pPr>
          </a:p>
          <a:p>
            <a:pPr algn="l">
              <a:lnSpc>
                <a:spcPts val="8909"/>
              </a:lnSpc>
            </a:pPr>
          </a:p>
          <a:p>
            <a:pPr algn="l">
              <a:lnSpc>
                <a:spcPts val="8909"/>
              </a:lnSpc>
            </a:pPr>
            <a:r>
              <a:rPr lang="en-US" sz="6363">
                <a:solidFill>
                  <a:srgbClr val="FFFFFF"/>
                </a:solidFill>
                <a:latin typeface="Yeseva One"/>
                <a:ea typeface="Yeseva One"/>
                <a:cs typeface="Yeseva One"/>
                <a:sym typeface="Yeseva One"/>
              </a:rPr>
              <a:t>Dynamique des clusters </a:t>
            </a:r>
          </a:p>
          <a:p>
            <a:pPr algn="l">
              <a:lnSpc>
                <a:spcPts val="8909"/>
              </a:lnSpc>
              <a:spcBef>
                <a:spcPct val="0"/>
              </a:spcBef>
            </a:pPr>
            <a:r>
              <a:rPr lang="en-US" sz="6363">
                <a:solidFill>
                  <a:srgbClr val="FFFFFF"/>
                </a:solidFill>
                <a:latin typeface="Yeseva One"/>
                <a:ea typeface="Yeseva One"/>
                <a:cs typeface="Yeseva One"/>
                <a:sym typeface="Yeseva One"/>
              </a:rPr>
              <a:t>Cluster High</a:t>
            </a:r>
          </a:p>
        </p:txBody>
      </p:sp>
      <p:sp>
        <p:nvSpPr>
          <p:cNvPr name="Freeform 6" id="6"/>
          <p:cNvSpPr/>
          <p:nvPr/>
        </p:nvSpPr>
        <p:spPr>
          <a:xfrm flipH="false" flipV="false" rot="0">
            <a:off x="1377128" y="1093380"/>
            <a:ext cx="455865" cy="482110"/>
          </a:xfrm>
          <a:custGeom>
            <a:avLst/>
            <a:gdLst/>
            <a:ahLst/>
            <a:cxnLst/>
            <a:rect r="r" b="b" t="t" l="l"/>
            <a:pathLst>
              <a:path h="482110" w="455865">
                <a:moveTo>
                  <a:pt x="0" y="0"/>
                </a:moveTo>
                <a:lnTo>
                  <a:pt x="455865" y="0"/>
                </a:lnTo>
                <a:lnTo>
                  <a:pt x="455865"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147062" y="1119451"/>
            <a:ext cx="6996938" cy="456039"/>
          </a:xfrm>
          <a:prstGeom prst="rect">
            <a:avLst/>
          </a:prstGeom>
        </p:spPr>
        <p:txBody>
          <a:bodyPr anchor="t" rtlCol="false" tIns="0" lIns="0" bIns="0" rIns="0">
            <a:spAutoFit/>
          </a:bodyPr>
          <a:lstStyle/>
          <a:p>
            <a:pPr algn="l">
              <a:lnSpc>
                <a:spcPts val="3738"/>
              </a:lnSpc>
              <a:spcBef>
                <a:spcPct val="0"/>
              </a:spcBef>
            </a:pPr>
            <a:r>
              <a:rPr lang="en-US" sz="2670">
                <a:solidFill>
                  <a:srgbClr val="FFFFFF"/>
                </a:solidFill>
                <a:latin typeface="Yeseva One"/>
                <a:ea typeface="Yeseva One"/>
                <a:cs typeface="Yeseva One"/>
                <a:sym typeface="Yeseva One"/>
              </a:rPr>
              <a:t>Analyse Macro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47062" y="2350218"/>
            <a:ext cx="768715" cy="806090"/>
          </a:xfrm>
          <a:custGeom>
            <a:avLst/>
            <a:gdLst/>
            <a:ahLst/>
            <a:cxnLst/>
            <a:rect r="r" b="b" t="t" l="l"/>
            <a:pathLst>
              <a:path h="806090" w="768715">
                <a:moveTo>
                  <a:pt x="0" y="0"/>
                </a:moveTo>
                <a:lnTo>
                  <a:pt x="768714" y="0"/>
                </a:lnTo>
                <a:lnTo>
                  <a:pt x="768714" y="806089"/>
                </a:lnTo>
                <a:lnTo>
                  <a:pt x="0" y="806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101380" y="3594457"/>
            <a:ext cx="814396" cy="438756"/>
          </a:xfrm>
          <a:custGeom>
            <a:avLst/>
            <a:gdLst/>
            <a:ahLst/>
            <a:cxnLst/>
            <a:rect r="r" b="b" t="t" l="l"/>
            <a:pathLst>
              <a:path h="438756" w="814396">
                <a:moveTo>
                  <a:pt x="0" y="0"/>
                </a:moveTo>
                <a:lnTo>
                  <a:pt x="814396" y="0"/>
                </a:lnTo>
                <a:lnTo>
                  <a:pt x="814396" y="438756"/>
                </a:lnTo>
                <a:lnTo>
                  <a:pt x="0" y="4387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172510" y="4446521"/>
            <a:ext cx="672137" cy="672137"/>
          </a:xfrm>
          <a:custGeom>
            <a:avLst/>
            <a:gdLst/>
            <a:ahLst/>
            <a:cxnLst/>
            <a:rect r="r" b="b" t="t" l="l"/>
            <a:pathLst>
              <a:path h="672137" w="672137">
                <a:moveTo>
                  <a:pt x="0" y="0"/>
                </a:moveTo>
                <a:lnTo>
                  <a:pt x="672137" y="0"/>
                </a:lnTo>
                <a:lnTo>
                  <a:pt x="672137" y="672137"/>
                </a:lnTo>
                <a:lnTo>
                  <a:pt x="0" y="6721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0908926" y="5811446"/>
            <a:ext cx="1158387" cy="316751"/>
          </a:xfrm>
          <a:custGeom>
            <a:avLst/>
            <a:gdLst/>
            <a:ahLst/>
            <a:cxnLst/>
            <a:rect r="r" b="b" t="t" l="l"/>
            <a:pathLst>
              <a:path h="316751" w="1158387">
                <a:moveTo>
                  <a:pt x="0" y="0"/>
                </a:moveTo>
                <a:lnTo>
                  <a:pt x="1158387" y="0"/>
                </a:lnTo>
                <a:lnTo>
                  <a:pt x="1158387" y="316751"/>
                </a:lnTo>
                <a:lnTo>
                  <a:pt x="0" y="316751"/>
                </a:lnTo>
                <a:lnTo>
                  <a:pt x="0" y="0"/>
                </a:lnTo>
                <a:close/>
              </a:path>
            </a:pathLst>
          </a:custGeom>
          <a:blipFill>
            <a:blip r:embed="rId11">
              <a:extLst>
                <a:ext uri="{96DAC541-7B7A-43D3-8B79-37D633B846F1}">
                  <asvg:svgBlip xmlns:asvg="http://schemas.microsoft.com/office/drawing/2016/SVG/main" r:embed="rId12"/>
                </a:ext>
              </a:extLst>
            </a:blip>
            <a:stretch>
              <a:fillRect l="0" t="0" r="-59673" b="0"/>
            </a:stretch>
          </a:blipFill>
        </p:spPr>
      </p:sp>
      <p:grpSp>
        <p:nvGrpSpPr>
          <p:cNvPr name="Group 7" id="7"/>
          <p:cNvGrpSpPr/>
          <p:nvPr/>
        </p:nvGrpSpPr>
        <p:grpSpPr>
          <a:xfrm rot="0">
            <a:off x="10908926" y="5156168"/>
            <a:ext cx="1158387" cy="316751"/>
            <a:chOff x="0" y="0"/>
            <a:chExt cx="1544516" cy="422335"/>
          </a:xfrm>
        </p:grpSpPr>
        <p:sp>
          <p:nvSpPr>
            <p:cNvPr name="Freeform 8" id="8"/>
            <p:cNvSpPr/>
            <p:nvPr/>
          </p:nvSpPr>
          <p:spPr>
            <a:xfrm flipH="false" flipV="false" rot="0">
              <a:off x="0" y="0"/>
              <a:ext cx="1544516" cy="422335"/>
            </a:xfrm>
            <a:custGeom>
              <a:avLst/>
              <a:gdLst/>
              <a:ahLst/>
              <a:cxnLst/>
              <a:rect r="r" b="b" t="t" l="l"/>
              <a:pathLst>
                <a:path h="422335" w="1544516">
                  <a:moveTo>
                    <a:pt x="0" y="0"/>
                  </a:moveTo>
                  <a:lnTo>
                    <a:pt x="1544516" y="0"/>
                  </a:lnTo>
                  <a:lnTo>
                    <a:pt x="1544516" y="422335"/>
                  </a:lnTo>
                  <a:lnTo>
                    <a:pt x="0" y="422335"/>
                  </a:lnTo>
                  <a:lnTo>
                    <a:pt x="0" y="0"/>
                  </a:lnTo>
                  <a:close/>
                </a:path>
              </a:pathLst>
            </a:custGeom>
            <a:blipFill>
              <a:blip r:embed="rId13">
                <a:extLst>
                  <a:ext uri="{96DAC541-7B7A-43D3-8B79-37D633B846F1}">
                    <asvg:svgBlip xmlns:asvg="http://schemas.microsoft.com/office/drawing/2016/SVG/main" r:embed="rId14"/>
                  </a:ext>
                </a:extLst>
              </a:blip>
              <a:stretch>
                <a:fillRect l="0" t="0" r="-59673" b="0"/>
              </a:stretch>
            </a:blipFill>
          </p:spPr>
        </p:sp>
        <p:sp>
          <p:nvSpPr>
            <p:cNvPr name="Freeform 9" id="9"/>
            <p:cNvSpPr/>
            <p:nvPr/>
          </p:nvSpPr>
          <p:spPr>
            <a:xfrm flipH="false" flipV="false" rot="0">
              <a:off x="12700" y="0"/>
              <a:ext cx="485805" cy="422335"/>
            </a:xfrm>
            <a:custGeom>
              <a:avLst/>
              <a:gdLst/>
              <a:ahLst/>
              <a:cxnLst/>
              <a:rect r="r" b="b" t="t" l="l"/>
              <a:pathLst>
                <a:path h="422335" w="485805">
                  <a:moveTo>
                    <a:pt x="0" y="0"/>
                  </a:moveTo>
                  <a:lnTo>
                    <a:pt x="485805" y="0"/>
                  </a:lnTo>
                  <a:lnTo>
                    <a:pt x="485805" y="422335"/>
                  </a:lnTo>
                  <a:lnTo>
                    <a:pt x="0" y="422335"/>
                  </a:lnTo>
                  <a:lnTo>
                    <a:pt x="0" y="0"/>
                  </a:lnTo>
                  <a:close/>
                </a:path>
              </a:pathLst>
            </a:custGeom>
            <a:blipFill>
              <a:blip r:embed="rId11">
                <a:extLst>
                  <a:ext uri="{96DAC541-7B7A-43D3-8B79-37D633B846F1}">
                    <asvg:svgBlip xmlns:asvg="http://schemas.microsoft.com/office/drawing/2016/SVG/main" r:embed="rId12"/>
                  </a:ext>
                </a:extLst>
              </a:blip>
              <a:stretch>
                <a:fillRect l="0" t="0" r="-407649" b="0"/>
              </a:stretch>
            </a:blipFill>
          </p:spPr>
        </p:sp>
      </p:grpSp>
      <p:sp>
        <p:nvSpPr>
          <p:cNvPr name="Freeform 10" id="10"/>
          <p:cNvSpPr/>
          <p:nvPr/>
        </p:nvSpPr>
        <p:spPr>
          <a:xfrm flipH="false" flipV="false" rot="0">
            <a:off x="11017219" y="6551233"/>
            <a:ext cx="941800" cy="481330"/>
          </a:xfrm>
          <a:custGeom>
            <a:avLst/>
            <a:gdLst/>
            <a:ahLst/>
            <a:cxnLst/>
            <a:rect r="r" b="b" t="t" l="l"/>
            <a:pathLst>
              <a:path h="481330" w="941800">
                <a:moveTo>
                  <a:pt x="0" y="0"/>
                </a:moveTo>
                <a:lnTo>
                  <a:pt x="941800" y="0"/>
                </a:lnTo>
                <a:lnTo>
                  <a:pt x="941800" y="481331"/>
                </a:lnTo>
                <a:lnTo>
                  <a:pt x="0" y="481331"/>
                </a:lnTo>
                <a:lnTo>
                  <a:pt x="0" y="0"/>
                </a:lnTo>
                <a:close/>
              </a:path>
            </a:pathLst>
          </a:custGeom>
          <a:blipFill>
            <a:blip r:embed="rId15">
              <a:extLst>
                <a:ext uri="{96DAC541-7B7A-43D3-8B79-37D633B846F1}">
                  <asvg:svgBlip xmlns:asvg="http://schemas.microsoft.com/office/drawing/2016/SVG/main" r:embed="rId16"/>
                </a:ext>
              </a:extLst>
            </a:blip>
            <a:stretch>
              <a:fillRect l="0" t="0" r="-3221" b="-101968"/>
            </a:stretch>
          </a:blipFill>
        </p:spPr>
      </p:sp>
      <p:sp>
        <p:nvSpPr>
          <p:cNvPr name="AutoShape 11" id="11"/>
          <p:cNvSpPr/>
          <p:nvPr/>
        </p:nvSpPr>
        <p:spPr>
          <a:xfrm flipV="true">
            <a:off x="2172523" y="3156307"/>
            <a:ext cx="15741784" cy="114300"/>
          </a:xfrm>
          <a:prstGeom prst="line">
            <a:avLst/>
          </a:prstGeom>
          <a:ln cap="flat" w="9525">
            <a:solidFill>
              <a:srgbClr val="ACAEB5"/>
            </a:solidFill>
            <a:prstDash val="solid"/>
            <a:headEnd type="none" len="sm" w="sm"/>
            <a:tailEnd type="none" len="sm" w="sm"/>
          </a:ln>
        </p:spPr>
      </p:sp>
      <p:sp>
        <p:nvSpPr>
          <p:cNvPr name="AutoShape 12" id="12"/>
          <p:cNvSpPr/>
          <p:nvPr/>
        </p:nvSpPr>
        <p:spPr>
          <a:xfrm flipH="true" flipV="true">
            <a:off x="10106770" y="4310064"/>
            <a:ext cx="4762" cy="5444999"/>
          </a:xfrm>
          <a:prstGeom prst="line">
            <a:avLst/>
          </a:prstGeom>
          <a:ln cap="flat" w="9525">
            <a:solidFill>
              <a:srgbClr val="ACAEB5"/>
            </a:solidFill>
            <a:prstDash val="solid"/>
            <a:headEnd type="none" len="sm" w="sm"/>
            <a:tailEnd type="none" len="sm" w="sm"/>
          </a:ln>
        </p:spPr>
      </p:sp>
      <p:sp>
        <p:nvSpPr>
          <p:cNvPr name="Freeform 13" id="13"/>
          <p:cNvSpPr/>
          <p:nvPr/>
        </p:nvSpPr>
        <p:spPr>
          <a:xfrm flipH="false" flipV="false" rot="0">
            <a:off x="10827051" y="7856851"/>
            <a:ext cx="743747" cy="730732"/>
          </a:xfrm>
          <a:custGeom>
            <a:avLst/>
            <a:gdLst/>
            <a:ahLst/>
            <a:cxnLst/>
            <a:rect r="r" b="b" t="t" l="l"/>
            <a:pathLst>
              <a:path h="730732" w="743747">
                <a:moveTo>
                  <a:pt x="0" y="0"/>
                </a:moveTo>
                <a:lnTo>
                  <a:pt x="743747" y="0"/>
                </a:lnTo>
                <a:lnTo>
                  <a:pt x="743747" y="730732"/>
                </a:lnTo>
                <a:lnTo>
                  <a:pt x="0" y="73073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14" id="14"/>
          <p:cNvSpPr/>
          <p:nvPr/>
        </p:nvSpPr>
        <p:spPr>
          <a:xfrm flipH="true">
            <a:off x="10111541" y="7461563"/>
            <a:ext cx="7802765" cy="9525"/>
          </a:xfrm>
          <a:prstGeom prst="line">
            <a:avLst/>
          </a:prstGeom>
          <a:ln cap="flat" w="9525">
            <a:solidFill>
              <a:srgbClr val="ACAEB5"/>
            </a:solidFill>
            <a:prstDash val="solid"/>
            <a:headEnd type="none" len="sm" w="sm"/>
            <a:tailEnd type="none" len="sm" w="sm"/>
          </a:ln>
        </p:spPr>
      </p:sp>
      <p:sp>
        <p:nvSpPr>
          <p:cNvPr name="AutoShape 15" id="15"/>
          <p:cNvSpPr/>
          <p:nvPr/>
        </p:nvSpPr>
        <p:spPr>
          <a:xfrm flipV="true">
            <a:off x="2172488" y="4215565"/>
            <a:ext cx="15741784" cy="114300"/>
          </a:xfrm>
          <a:prstGeom prst="line">
            <a:avLst/>
          </a:prstGeom>
          <a:ln cap="flat" w="9525">
            <a:solidFill>
              <a:srgbClr val="ACAEB5"/>
            </a:solidFill>
            <a:prstDash val="solid"/>
            <a:headEnd type="none" len="sm" w="sm"/>
            <a:tailEnd type="none" len="sm" w="sm"/>
          </a:ln>
        </p:spPr>
      </p:sp>
      <p:sp>
        <p:nvSpPr>
          <p:cNvPr name="AutoShape 16" id="16"/>
          <p:cNvSpPr/>
          <p:nvPr/>
        </p:nvSpPr>
        <p:spPr>
          <a:xfrm flipV="true">
            <a:off x="2147096" y="2107330"/>
            <a:ext cx="15741784" cy="114300"/>
          </a:xfrm>
          <a:prstGeom prst="line">
            <a:avLst/>
          </a:prstGeom>
          <a:ln cap="flat" w="9525">
            <a:solidFill>
              <a:srgbClr val="ACAEB5"/>
            </a:solidFill>
            <a:prstDash val="solid"/>
            <a:headEnd type="none" len="sm" w="sm"/>
            <a:tailEnd type="none" len="sm" w="sm"/>
          </a:ln>
        </p:spPr>
      </p:sp>
      <p:sp>
        <p:nvSpPr>
          <p:cNvPr name="Freeform 17" id="17"/>
          <p:cNvSpPr/>
          <p:nvPr/>
        </p:nvSpPr>
        <p:spPr>
          <a:xfrm flipH="false" flipV="false" rot="0">
            <a:off x="13843165" y="8826585"/>
            <a:ext cx="318147" cy="579767"/>
          </a:xfrm>
          <a:custGeom>
            <a:avLst/>
            <a:gdLst/>
            <a:ahLst/>
            <a:cxnLst/>
            <a:rect r="r" b="b" t="t" l="l"/>
            <a:pathLst>
              <a:path h="579767" w="318147">
                <a:moveTo>
                  <a:pt x="0" y="0"/>
                </a:moveTo>
                <a:lnTo>
                  <a:pt x="318147" y="0"/>
                </a:lnTo>
                <a:lnTo>
                  <a:pt x="318147" y="579767"/>
                </a:lnTo>
                <a:lnTo>
                  <a:pt x="0" y="57976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false" flipV="false" rot="-10800000">
            <a:off x="15704362" y="8835233"/>
            <a:ext cx="318147" cy="579767"/>
          </a:xfrm>
          <a:custGeom>
            <a:avLst/>
            <a:gdLst/>
            <a:ahLst/>
            <a:cxnLst/>
            <a:rect r="r" b="b" t="t" l="l"/>
            <a:pathLst>
              <a:path h="579767" w="318147">
                <a:moveTo>
                  <a:pt x="0" y="0"/>
                </a:moveTo>
                <a:lnTo>
                  <a:pt x="318147" y="0"/>
                </a:lnTo>
                <a:lnTo>
                  <a:pt x="318147" y="579766"/>
                </a:lnTo>
                <a:lnTo>
                  <a:pt x="0" y="57976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p:cNvSpPr/>
          <p:nvPr/>
        </p:nvSpPr>
        <p:spPr>
          <a:xfrm flipH="false" flipV="false" rot="0">
            <a:off x="2147096" y="5356783"/>
            <a:ext cx="7125228" cy="4351284"/>
          </a:xfrm>
          <a:custGeom>
            <a:avLst/>
            <a:gdLst/>
            <a:ahLst/>
            <a:cxnLst/>
            <a:rect r="r" b="b" t="t" l="l"/>
            <a:pathLst>
              <a:path h="4351284" w="7125228">
                <a:moveTo>
                  <a:pt x="0" y="0"/>
                </a:moveTo>
                <a:lnTo>
                  <a:pt x="7125228" y="0"/>
                </a:lnTo>
                <a:lnTo>
                  <a:pt x="7125228" y="4351284"/>
                </a:lnTo>
                <a:lnTo>
                  <a:pt x="0" y="4351284"/>
                </a:lnTo>
                <a:lnTo>
                  <a:pt x="0" y="0"/>
                </a:lnTo>
                <a:close/>
              </a:path>
            </a:pathLst>
          </a:custGeom>
          <a:blipFill>
            <a:blip r:embed="rId21"/>
            <a:stretch>
              <a:fillRect l="0" t="0" r="0" b="0"/>
            </a:stretch>
          </a:blipFill>
        </p:spPr>
      </p:sp>
      <p:grpSp>
        <p:nvGrpSpPr>
          <p:cNvPr name="Group 20" id="20"/>
          <p:cNvGrpSpPr/>
          <p:nvPr/>
        </p:nvGrpSpPr>
        <p:grpSpPr>
          <a:xfrm rot="0">
            <a:off x="8102377" y="5028563"/>
            <a:ext cx="1209055" cy="571961"/>
            <a:chOff x="0" y="0"/>
            <a:chExt cx="318434" cy="150640"/>
          </a:xfrm>
        </p:grpSpPr>
        <p:sp>
          <p:nvSpPr>
            <p:cNvPr name="Freeform 21" id="21"/>
            <p:cNvSpPr/>
            <p:nvPr/>
          </p:nvSpPr>
          <p:spPr>
            <a:xfrm flipH="false" flipV="false" rot="0">
              <a:off x="0" y="0"/>
              <a:ext cx="318434" cy="150640"/>
            </a:xfrm>
            <a:custGeom>
              <a:avLst/>
              <a:gdLst/>
              <a:ahLst/>
              <a:cxnLst/>
              <a:rect r="r" b="b" t="t" l="l"/>
              <a:pathLst>
                <a:path h="150640" w="318434">
                  <a:moveTo>
                    <a:pt x="0" y="0"/>
                  </a:moveTo>
                  <a:lnTo>
                    <a:pt x="318434" y="0"/>
                  </a:lnTo>
                  <a:lnTo>
                    <a:pt x="318434" y="150640"/>
                  </a:lnTo>
                  <a:lnTo>
                    <a:pt x="0" y="150640"/>
                  </a:lnTo>
                  <a:close/>
                </a:path>
              </a:pathLst>
            </a:custGeom>
            <a:solidFill>
              <a:srgbClr val="FFFFFF"/>
            </a:solidFill>
          </p:spPr>
        </p:sp>
        <p:sp>
          <p:nvSpPr>
            <p:cNvPr name="TextBox 22" id="22"/>
            <p:cNvSpPr txBox="true"/>
            <p:nvPr/>
          </p:nvSpPr>
          <p:spPr>
            <a:xfrm>
              <a:off x="0" y="-9525"/>
              <a:ext cx="318434" cy="160165"/>
            </a:xfrm>
            <a:prstGeom prst="rect">
              <a:avLst/>
            </a:prstGeom>
          </p:spPr>
          <p:txBody>
            <a:bodyPr anchor="ctr" rtlCol="false" tIns="50800" lIns="50800" bIns="50800" rIns="50800"/>
            <a:lstStyle/>
            <a:p>
              <a:pPr algn="ctr">
                <a:lnSpc>
                  <a:spcPts val="2574"/>
                </a:lnSpc>
              </a:pPr>
            </a:p>
          </p:txBody>
        </p:sp>
      </p:grpSp>
      <p:sp>
        <p:nvSpPr>
          <p:cNvPr name="TextBox 23" id="23"/>
          <p:cNvSpPr txBox="true"/>
          <p:nvPr/>
        </p:nvSpPr>
        <p:spPr>
          <a:xfrm rot="0">
            <a:off x="3171048" y="2594386"/>
            <a:ext cx="8098870"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Pays :</a:t>
            </a:r>
            <a:r>
              <a:rPr lang="en-US" sz="1979">
                <a:solidFill>
                  <a:srgbClr val="647B54"/>
                </a:solidFill>
                <a:latin typeface="Garet"/>
                <a:ea typeface="Garet"/>
                <a:cs typeface="Garet"/>
                <a:sym typeface="Garet"/>
              </a:rPr>
              <a:t> Etats-Unis, Allemagne, Suède, Suisse, Finlande, Pays-Bas</a:t>
            </a:r>
          </a:p>
        </p:txBody>
      </p:sp>
      <p:sp>
        <p:nvSpPr>
          <p:cNvPr name="TextBox 24" id="24"/>
          <p:cNvSpPr txBox="true"/>
          <p:nvPr/>
        </p:nvSpPr>
        <p:spPr>
          <a:xfrm rot="0">
            <a:off x="2147062" y="1321488"/>
            <a:ext cx="9341058"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INDICATEURS DE SANTÉ</a:t>
            </a:r>
          </a:p>
        </p:txBody>
      </p:sp>
      <p:sp>
        <p:nvSpPr>
          <p:cNvPr name="TextBox 25" id="25"/>
          <p:cNvSpPr txBox="true"/>
          <p:nvPr/>
        </p:nvSpPr>
        <p:spPr>
          <a:xfrm rot="0">
            <a:off x="3171048" y="3664736"/>
            <a:ext cx="663235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Moyenne score de compétitivité</a:t>
            </a:r>
            <a:r>
              <a:rPr lang="en-US" sz="1979">
                <a:solidFill>
                  <a:srgbClr val="647B54"/>
                </a:solidFill>
                <a:latin typeface="Garet"/>
                <a:ea typeface="Garet"/>
                <a:cs typeface="Garet"/>
                <a:sym typeface="Garet"/>
              </a:rPr>
              <a:t> (GCI) :</a:t>
            </a:r>
            <a:r>
              <a:rPr lang="en-US" sz="1979">
                <a:solidFill>
                  <a:srgbClr val="469C41"/>
                </a:solidFill>
                <a:latin typeface="Garet"/>
                <a:ea typeface="Garet"/>
                <a:cs typeface="Garet"/>
                <a:sym typeface="Garet"/>
              </a:rPr>
              <a:t> </a:t>
            </a:r>
            <a:r>
              <a:rPr lang="en-US" sz="1979">
                <a:solidFill>
                  <a:srgbClr val="469C41"/>
                </a:solidFill>
                <a:latin typeface="Garet Bold"/>
                <a:ea typeface="Garet Bold"/>
                <a:cs typeface="Garet Bold"/>
                <a:sym typeface="Garet Bold"/>
              </a:rPr>
              <a:t>5,58 </a:t>
            </a:r>
            <a:r>
              <a:rPr lang="en-US" sz="1979">
                <a:solidFill>
                  <a:srgbClr val="647B54"/>
                </a:solidFill>
                <a:latin typeface="Garet"/>
                <a:ea typeface="Garet"/>
                <a:cs typeface="Garet"/>
                <a:sym typeface="Garet"/>
              </a:rPr>
              <a:t>/ 7</a:t>
            </a:r>
          </a:p>
        </p:txBody>
      </p:sp>
      <p:sp>
        <p:nvSpPr>
          <p:cNvPr name="TextBox 26" id="26"/>
          <p:cNvSpPr txBox="true"/>
          <p:nvPr/>
        </p:nvSpPr>
        <p:spPr>
          <a:xfrm rot="0">
            <a:off x="3210412" y="4734965"/>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PIB </a:t>
            </a:r>
            <a:r>
              <a:rPr lang="en-US" sz="1979">
                <a:solidFill>
                  <a:srgbClr val="647B54"/>
                </a:solidFill>
                <a:latin typeface="Garet Bold"/>
                <a:ea typeface="Garet Bold"/>
                <a:cs typeface="Garet Bold"/>
                <a:sym typeface="Garet Bold"/>
              </a:rPr>
              <a:t> </a:t>
            </a:r>
            <a:r>
              <a:rPr lang="en-US" sz="1979">
                <a:solidFill>
                  <a:srgbClr val="647B54"/>
                </a:solidFill>
                <a:latin typeface="Garet"/>
                <a:ea typeface="Garet"/>
                <a:cs typeface="Garet"/>
                <a:sym typeface="Garet"/>
              </a:rPr>
              <a:t>(US$ milliards) </a:t>
            </a:r>
          </a:p>
        </p:txBody>
      </p:sp>
      <p:sp>
        <p:nvSpPr>
          <p:cNvPr name="TextBox 27" id="27"/>
          <p:cNvSpPr txBox="true"/>
          <p:nvPr/>
        </p:nvSpPr>
        <p:spPr>
          <a:xfrm rot="0">
            <a:off x="2172510" y="894024"/>
            <a:ext cx="2357991"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high</a:t>
            </a:r>
          </a:p>
        </p:txBody>
      </p:sp>
      <p:sp>
        <p:nvSpPr>
          <p:cNvPr name="TextBox 28" id="28"/>
          <p:cNvSpPr txBox="true"/>
          <p:nvPr/>
        </p:nvSpPr>
        <p:spPr>
          <a:xfrm rot="0">
            <a:off x="10908926" y="4572753"/>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Pilliers</a:t>
            </a:r>
          </a:p>
        </p:txBody>
      </p:sp>
      <p:sp>
        <p:nvSpPr>
          <p:cNvPr name="TextBox 29" id="29"/>
          <p:cNvSpPr txBox="true"/>
          <p:nvPr/>
        </p:nvSpPr>
        <p:spPr>
          <a:xfrm rot="0">
            <a:off x="12320915" y="5164690"/>
            <a:ext cx="4856510"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Taille du marché</a:t>
            </a:r>
          </a:p>
        </p:txBody>
      </p:sp>
      <p:sp>
        <p:nvSpPr>
          <p:cNvPr name="TextBox 30" id="30"/>
          <p:cNvSpPr txBox="true"/>
          <p:nvPr/>
        </p:nvSpPr>
        <p:spPr>
          <a:xfrm rot="0">
            <a:off x="12320915" y="5819968"/>
            <a:ext cx="4447237"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Santé et éducation primaire</a:t>
            </a:r>
          </a:p>
        </p:txBody>
      </p:sp>
      <p:sp>
        <p:nvSpPr>
          <p:cNvPr name="TextBox 31" id="31"/>
          <p:cNvSpPr txBox="true"/>
          <p:nvPr/>
        </p:nvSpPr>
        <p:spPr>
          <a:xfrm rot="0">
            <a:off x="12320915" y="6471097"/>
            <a:ext cx="4856510" cy="63207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Maturité technologique</a:t>
            </a:r>
          </a:p>
          <a:p>
            <a:pPr algn="l">
              <a:lnSpc>
                <a:spcPts val="2574"/>
              </a:lnSpc>
              <a:spcBef>
                <a:spcPct val="0"/>
              </a:spcBef>
            </a:pPr>
            <a:r>
              <a:rPr lang="en-US" sz="1979">
                <a:solidFill>
                  <a:srgbClr val="647B54"/>
                </a:solidFill>
                <a:latin typeface="Garet"/>
                <a:ea typeface="Garet"/>
                <a:cs typeface="Garet"/>
                <a:sym typeface="Garet"/>
              </a:rPr>
              <a:t>Santé et éducation primaire</a:t>
            </a:r>
          </a:p>
        </p:txBody>
      </p:sp>
      <p:sp>
        <p:nvSpPr>
          <p:cNvPr name="TextBox 32" id="32"/>
          <p:cNvSpPr txBox="true"/>
          <p:nvPr/>
        </p:nvSpPr>
        <p:spPr>
          <a:xfrm rot="0">
            <a:off x="11659345" y="7955504"/>
            <a:ext cx="5518080" cy="63207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Part du PIB consacré aux investissements en énergie renouvelable</a:t>
            </a:r>
          </a:p>
        </p:txBody>
      </p:sp>
      <p:sp>
        <p:nvSpPr>
          <p:cNvPr name="TextBox 33" id="33"/>
          <p:cNvSpPr txBox="true"/>
          <p:nvPr/>
        </p:nvSpPr>
        <p:spPr>
          <a:xfrm rot="0">
            <a:off x="11659345" y="8797133"/>
            <a:ext cx="1228734" cy="627000"/>
          </a:xfrm>
          <a:prstGeom prst="rect">
            <a:avLst/>
          </a:prstGeom>
        </p:spPr>
        <p:txBody>
          <a:bodyPr anchor="t" rtlCol="false" tIns="0" lIns="0" bIns="0" rIns="0">
            <a:spAutoFit/>
          </a:bodyPr>
          <a:lstStyle/>
          <a:p>
            <a:pPr algn="l">
              <a:lnSpc>
                <a:spcPts val="5043"/>
              </a:lnSpc>
              <a:spcBef>
                <a:spcPct val="0"/>
              </a:spcBef>
            </a:pPr>
            <a:r>
              <a:rPr lang="en-US" sz="3879">
                <a:solidFill>
                  <a:srgbClr val="647B54"/>
                </a:solidFill>
                <a:latin typeface="Garet Bold"/>
                <a:ea typeface="Garet Bold"/>
                <a:cs typeface="Garet Bold"/>
                <a:sym typeface="Garet Bold"/>
              </a:rPr>
              <a:t>10%</a:t>
            </a:r>
          </a:p>
        </p:txBody>
      </p:sp>
      <p:sp>
        <p:nvSpPr>
          <p:cNvPr name="TextBox 34" id="34"/>
          <p:cNvSpPr txBox="true"/>
          <p:nvPr/>
        </p:nvSpPr>
        <p:spPr>
          <a:xfrm rot="0">
            <a:off x="14228433" y="8850054"/>
            <a:ext cx="1325735" cy="540599"/>
          </a:xfrm>
          <a:prstGeom prst="rect">
            <a:avLst/>
          </a:prstGeom>
        </p:spPr>
        <p:txBody>
          <a:bodyPr anchor="t" rtlCol="false" tIns="0" lIns="0" bIns="0" rIns="0">
            <a:spAutoFit/>
          </a:bodyPr>
          <a:lstStyle/>
          <a:p>
            <a:pPr algn="l">
              <a:lnSpc>
                <a:spcPts val="2188"/>
              </a:lnSpc>
            </a:pPr>
            <a:r>
              <a:rPr lang="en-US" sz="1683">
                <a:solidFill>
                  <a:srgbClr val="647B54"/>
                </a:solidFill>
                <a:latin typeface="Garet"/>
                <a:ea typeface="Garet"/>
                <a:cs typeface="Garet"/>
                <a:sym typeface="Garet"/>
              </a:rPr>
              <a:t>Finlande</a:t>
            </a:r>
          </a:p>
          <a:p>
            <a:pPr algn="l">
              <a:lnSpc>
                <a:spcPts val="2188"/>
              </a:lnSpc>
              <a:spcBef>
                <a:spcPct val="0"/>
              </a:spcBef>
            </a:pPr>
            <a:r>
              <a:rPr lang="en-US" sz="1683">
                <a:solidFill>
                  <a:srgbClr val="647B54"/>
                </a:solidFill>
                <a:latin typeface="Garet"/>
                <a:ea typeface="Garet"/>
                <a:cs typeface="Garet"/>
                <a:sym typeface="Garet"/>
              </a:rPr>
              <a:t>31.1%</a:t>
            </a:r>
          </a:p>
        </p:txBody>
      </p:sp>
      <p:sp>
        <p:nvSpPr>
          <p:cNvPr name="TextBox 35" id="35"/>
          <p:cNvSpPr txBox="true"/>
          <p:nvPr/>
        </p:nvSpPr>
        <p:spPr>
          <a:xfrm rot="-60000">
            <a:off x="16089101" y="8825709"/>
            <a:ext cx="1325735" cy="540599"/>
          </a:xfrm>
          <a:prstGeom prst="rect">
            <a:avLst/>
          </a:prstGeom>
        </p:spPr>
        <p:txBody>
          <a:bodyPr anchor="t" rtlCol="false" tIns="0" lIns="0" bIns="0" rIns="0">
            <a:spAutoFit/>
          </a:bodyPr>
          <a:lstStyle/>
          <a:p>
            <a:pPr algn="l">
              <a:lnSpc>
                <a:spcPts val="2188"/>
              </a:lnSpc>
            </a:pPr>
            <a:r>
              <a:rPr lang="en-US" sz="1683">
                <a:solidFill>
                  <a:srgbClr val="647B54"/>
                </a:solidFill>
                <a:latin typeface="Garet"/>
                <a:ea typeface="Garet"/>
                <a:cs typeface="Garet"/>
                <a:sym typeface="Garet"/>
              </a:rPr>
              <a:t>Etats-Unis</a:t>
            </a:r>
          </a:p>
          <a:p>
            <a:pPr algn="l">
              <a:lnSpc>
                <a:spcPts val="2188"/>
              </a:lnSpc>
              <a:spcBef>
                <a:spcPct val="0"/>
              </a:spcBef>
            </a:pPr>
            <a:r>
              <a:rPr lang="en-US" sz="1683">
                <a:solidFill>
                  <a:srgbClr val="647B54"/>
                </a:solidFill>
                <a:latin typeface="Garet"/>
                <a:ea typeface="Garet"/>
                <a:cs typeface="Garet"/>
                <a:sym typeface="Garet"/>
              </a:rPr>
              <a:t>8.8%</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79779" y="4055513"/>
            <a:ext cx="5703270" cy="3844682"/>
          </a:xfrm>
          <a:custGeom>
            <a:avLst/>
            <a:gdLst/>
            <a:ahLst/>
            <a:cxnLst/>
            <a:rect r="r" b="b" t="t" l="l"/>
            <a:pathLst>
              <a:path h="3844682" w="5703270">
                <a:moveTo>
                  <a:pt x="0" y="0"/>
                </a:moveTo>
                <a:lnTo>
                  <a:pt x="5703270" y="0"/>
                </a:lnTo>
                <a:lnTo>
                  <a:pt x="5703270" y="3844682"/>
                </a:lnTo>
                <a:lnTo>
                  <a:pt x="0" y="3844682"/>
                </a:lnTo>
                <a:lnTo>
                  <a:pt x="0" y="0"/>
                </a:lnTo>
                <a:close/>
              </a:path>
            </a:pathLst>
          </a:custGeom>
          <a:blipFill>
            <a:blip r:embed="rId4"/>
            <a:stretch>
              <a:fillRect l="0" t="0" r="-685" b="0"/>
            </a:stretch>
          </a:blipFill>
        </p:spPr>
      </p:sp>
      <p:grpSp>
        <p:nvGrpSpPr>
          <p:cNvPr name="Group 4" id="4"/>
          <p:cNvGrpSpPr/>
          <p:nvPr/>
        </p:nvGrpSpPr>
        <p:grpSpPr>
          <a:xfrm rot="0">
            <a:off x="6631860" y="4918296"/>
            <a:ext cx="4862462" cy="1935098"/>
            <a:chOff x="0" y="0"/>
            <a:chExt cx="6483283" cy="2580131"/>
          </a:xfrm>
        </p:grpSpPr>
        <p:sp>
          <p:nvSpPr>
            <p:cNvPr name="Freeform 5" id="5"/>
            <p:cNvSpPr/>
            <p:nvPr/>
          </p:nvSpPr>
          <p:spPr>
            <a:xfrm flipH="false" flipV="false" rot="0">
              <a:off x="0" y="4985"/>
              <a:ext cx="293657" cy="2575145"/>
            </a:xfrm>
            <a:custGeom>
              <a:avLst/>
              <a:gdLst/>
              <a:ahLst/>
              <a:cxnLst/>
              <a:rect r="r" b="b" t="t" l="l"/>
              <a:pathLst>
                <a:path h="2575145" w="293657">
                  <a:moveTo>
                    <a:pt x="0" y="0"/>
                  </a:moveTo>
                  <a:lnTo>
                    <a:pt x="293657" y="0"/>
                  </a:lnTo>
                  <a:lnTo>
                    <a:pt x="293657" y="2575146"/>
                  </a:lnTo>
                  <a:lnTo>
                    <a:pt x="0" y="2575146"/>
                  </a:lnTo>
                  <a:lnTo>
                    <a:pt x="0" y="0"/>
                  </a:lnTo>
                  <a:close/>
                </a:path>
              </a:pathLst>
            </a:custGeom>
            <a:blipFill>
              <a:blip r:embed="rId5"/>
              <a:stretch>
                <a:fillRect l="0" t="0" r="0" b="0"/>
              </a:stretch>
            </a:blipFill>
          </p:spPr>
        </p:sp>
        <p:sp>
          <p:nvSpPr>
            <p:cNvPr name="TextBox 6" id="6"/>
            <p:cNvSpPr txBox="true"/>
            <p:nvPr/>
          </p:nvSpPr>
          <p:spPr>
            <a:xfrm rot="0">
              <a:off x="540933" y="-19050"/>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Energy efficiency</a:t>
              </a:r>
            </a:p>
          </p:txBody>
        </p:sp>
        <p:sp>
          <p:nvSpPr>
            <p:cNvPr name="TextBox 7" id="7"/>
            <p:cNvSpPr txBox="true"/>
            <p:nvPr/>
          </p:nvSpPr>
          <p:spPr>
            <a:xfrm rot="0">
              <a:off x="540933" y="2236723"/>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Renewables</a:t>
              </a:r>
            </a:p>
          </p:txBody>
        </p:sp>
        <p:sp>
          <p:nvSpPr>
            <p:cNvPr name="TextBox 8" id="8"/>
            <p:cNvSpPr txBox="true"/>
            <p:nvPr/>
          </p:nvSpPr>
          <p:spPr>
            <a:xfrm rot="0">
              <a:off x="553633" y="1127289"/>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Nuclear</a:t>
              </a:r>
            </a:p>
          </p:txBody>
        </p:sp>
        <p:sp>
          <p:nvSpPr>
            <p:cNvPr name="TextBox 9" id="9"/>
            <p:cNvSpPr txBox="true"/>
            <p:nvPr/>
          </p:nvSpPr>
          <p:spPr>
            <a:xfrm rot="0">
              <a:off x="540933" y="1868085"/>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power and storage technologies</a:t>
              </a:r>
            </a:p>
          </p:txBody>
        </p:sp>
        <p:sp>
          <p:nvSpPr>
            <p:cNvPr name="TextBox 10" id="10"/>
            <p:cNvSpPr txBox="true"/>
            <p:nvPr/>
          </p:nvSpPr>
          <p:spPr>
            <a:xfrm rot="0">
              <a:off x="553633" y="361950"/>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Fossil fuel</a:t>
              </a:r>
            </a:p>
          </p:txBody>
        </p:sp>
        <p:sp>
          <p:nvSpPr>
            <p:cNvPr name="TextBox 11" id="11"/>
            <p:cNvSpPr txBox="true"/>
            <p:nvPr/>
          </p:nvSpPr>
          <p:spPr>
            <a:xfrm rot="0">
              <a:off x="540933" y="1470527"/>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cross-cutting technologies/research</a:t>
              </a:r>
            </a:p>
          </p:txBody>
        </p:sp>
        <p:sp>
          <p:nvSpPr>
            <p:cNvPr name="TextBox 12" id="12"/>
            <p:cNvSpPr txBox="true"/>
            <p:nvPr/>
          </p:nvSpPr>
          <p:spPr>
            <a:xfrm rot="0">
              <a:off x="534957" y="733250"/>
              <a:ext cx="5929650"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Hydrogen and fuel cells</a:t>
              </a:r>
            </a:p>
          </p:txBody>
        </p:sp>
      </p:grpSp>
      <p:sp>
        <p:nvSpPr>
          <p:cNvPr name="TextBox 13" id="13"/>
          <p:cNvSpPr txBox="true"/>
          <p:nvPr/>
        </p:nvSpPr>
        <p:spPr>
          <a:xfrm rot="0">
            <a:off x="1887323" y="2978226"/>
            <a:ext cx="6252290" cy="345059"/>
          </a:xfrm>
          <a:prstGeom prst="rect">
            <a:avLst/>
          </a:prstGeom>
        </p:spPr>
        <p:txBody>
          <a:bodyPr anchor="t" rtlCol="false" tIns="0" lIns="0" bIns="0" rIns="0">
            <a:spAutoFit/>
          </a:bodyPr>
          <a:lstStyle/>
          <a:p>
            <a:pPr algn="l">
              <a:lnSpc>
                <a:spcPts val="2703"/>
              </a:lnSpc>
              <a:spcBef>
                <a:spcPct val="0"/>
              </a:spcBef>
            </a:pPr>
            <a:r>
              <a:rPr lang="en-US" sz="2079">
                <a:solidFill>
                  <a:srgbClr val="647B54"/>
                </a:solidFill>
                <a:latin typeface="Garet Bold"/>
                <a:ea typeface="Garet Bold"/>
                <a:cs typeface="Garet Bold"/>
                <a:sym typeface="Garet Bold"/>
              </a:rPr>
              <a:t>Répartition des investissements en énergie</a:t>
            </a:r>
          </a:p>
        </p:txBody>
      </p:sp>
      <p:sp>
        <p:nvSpPr>
          <p:cNvPr name="TextBox 14" id="14"/>
          <p:cNvSpPr txBox="true"/>
          <p:nvPr/>
        </p:nvSpPr>
        <p:spPr>
          <a:xfrm rot="0">
            <a:off x="2147062" y="1321488"/>
            <a:ext cx="7964470"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MIX ÉNERGÉTIQUE</a:t>
            </a:r>
          </a:p>
        </p:txBody>
      </p:sp>
      <p:sp>
        <p:nvSpPr>
          <p:cNvPr name="TextBox 15" id="15"/>
          <p:cNvSpPr txBox="true"/>
          <p:nvPr/>
        </p:nvSpPr>
        <p:spPr>
          <a:xfrm rot="0">
            <a:off x="2172510" y="894024"/>
            <a:ext cx="3283256"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high</a:t>
            </a:r>
          </a:p>
        </p:txBody>
      </p:sp>
      <p:sp>
        <p:nvSpPr>
          <p:cNvPr name="TextBox 16" id="16"/>
          <p:cNvSpPr txBox="true"/>
          <p:nvPr/>
        </p:nvSpPr>
        <p:spPr>
          <a:xfrm rot="0">
            <a:off x="11862722" y="3209662"/>
            <a:ext cx="5852718" cy="687959"/>
          </a:xfrm>
          <a:prstGeom prst="rect">
            <a:avLst/>
          </a:prstGeom>
        </p:spPr>
        <p:txBody>
          <a:bodyPr anchor="t" rtlCol="false" tIns="0" lIns="0" bIns="0" rIns="0">
            <a:spAutoFit/>
          </a:bodyPr>
          <a:lstStyle/>
          <a:p>
            <a:pPr algn="l">
              <a:lnSpc>
                <a:spcPts val="2703"/>
              </a:lnSpc>
              <a:spcBef>
                <a:spcPct val="0"/>
              </a:spcBef>
            </a:pPr>
            <a:r>
              <a:rPr lang="en-US" sz="2079">
                <a:solidFill>
                  <a:srgbClr val="647B54"/>
                </a:solidFill>
                <a:latin typeface="Garet Bold"/>
                <a:ea typeface="Garet Bold"/>
                <a:cs typeface="Garet Bold"/>
                <a:sym typeface="Garet Bold"/>
              </a:rPr>
              <a:t>Evolution des investissements en énergie de 2007 à 2017</a:t>
            </a:r>
          </a:p>
        </p:txBody>
      </p:sp>
      <p:grpSp>
        <p:nvGrpSpPr>
          <p:cNvPr name="Group 17" id="17"/>
          <p:cNvGrpSpPr/>
          <p:nvPr/>
        </p:nvGrpSpPr>
        <p:grpSpPr>
          <a:xfrm rot="0">
            <a:off x="740008" y="3976856"/>
            <a:ext cx="5859527" cy="3923339"/>
            <a:chOff x="0" y="0"/>
            <a:chExt cx="7812703" cy="5231119"/>
          </a:xfrm>
        </p:grpSpPr>
        <p:sp>
          <p:nvSpPr>
            <p:cNvPr name="Freeform 18" id="18"/>
            <p:cNvSpPr/>
            <p:nvPr/>
          </p:nvSpPr>
          <p:spPr>
            <a:xfrm flipH="false" flipV="false" rot="0">
              <a:off x="1529753" y="152400"/>
              <a:ext cx="5655966" cy="4722457"/>
            </a:xfrm>
            <a:custGeom>
              <a:avLst/>
              <a:gdLst/>
              <a:ahLst/>
              <a:cxnLst/>
              <a:rect r="r" b="b" t="t" l="l"/>
              <a:pathLst>
                <a:path h="4722457" w="5655966">
                  <a:moveTo>
                    <a:pt x="0" y="0"/>
                  </a:moveTo>
                  <a:lnTo>
                    <a:pt x="5655965" y="0"/>
                  </a:lnTo>
                  <a:lnTo>
                    <a:pt x="5655965" y="4722457"/>
                  </a:lnTo>
                  <a:lnTo>
                    <a:pt x="0" y="4722457"/>
                  </a:lnTo>
                  <a:lnTo>
                    <a:pt x="0" y="0"/>
                  </a:lnTo>
                  <a:close/>
                </a:path>
              </a:pathLst>
            </a:custGeom>
            <a:blipFill>
              <a:blip r:embed="rId6"/>
              <a:stretch>
                <a:fillRect l="0" t="0" r="0" b="0"/>
              </a:stretch>
            </a:blipFill>
          </p:spPr>
        </p:sp>
        <p:grpSp>
          <p:nvGrpSpPr>
            <p:cNvPr name="Group 19" id="19"/>
            <p:cNvGrpSpPr/>
            <p:nvPr/>
          </p:nvGrpSpPr>
          <p:grpSpPr>
            <a:xfrm rot="0">
              <a:off x="2043305" y="152400"/>
              <a:ext cx="1622171" cy="326288"/>
              <a:chOff x="0" y="0"/>
              <a:chExt cx="320429" cy="64452"/>
            </a:xfrm>
          </p:grpSpPr>
          <p:sp>
            <p:nvSpPr>
              <p:cNvPr name="Freeform 20" id="20"/>
              <p:cNvSpPr/>
              <p:nvPr/>
            </p:nvSpPr>
            <p:spPr>
              <a:xfrm flipH="false" flipV="false" rot="0">
                <a:off x="0" y="0"/>
                <a:ext cx="320429" cy="64452"/>
              </a:xfrm>
              <a:custGeom>
                <a:avLst/>
                <a:gdLst/>
                <a:ahLst/>
                <a:cxnLst/>
                <a:rect r="r" b="b" t="t" l="l"/>
                <a:pathLst>
                  <a:path h="64452" w="320429">
                    <a:moveTo>
                      <a:pt x="0" y="0"/>
                    </a:moveTo>
                    <a:lnTo>
                      <a:pt x="320429" y="0"/>
                    </a:lnTo>
                    <a:lnTo>
                      <a:pt x="320429" y="64452"/>
                    </a:lnTo>
                    <a:lnTo>
                      <a:pt x="0" y="64452"/>
                    </a:lnTo>
                    <a:close/>
                  </a:path>
                </a:pathLst>
              </a:custGeom>
              <a:solidFill>
                <a:srgbClr val="FFFFFF"/>
              </a:solidFill>
            </p:spPr>
          </p:sp>
          <p:sp>
            <p:nvSpPr>
              <p:cNvPr name="TextBox 21" id="21"/>
              <p:cNvSpPr txBox="true"/>
              <p:nvPr/>
            </p:nvSpPr>
            <p:spPr>
              <a:xfrm>
                <a:off x="0" y="-9525"/>
                <a:ext cx="320429" cy="73977"/>
              </a:xfrm>
              <a:prstGeom prst="rect">
                <a:avLst/>
              </a:prstGeom>
            </p:spPr>
            <p:txBody>
              <a:bodyPr anchor="ctr" rtlCol="false" tIns="50800" lIns="50800" bIns="50800" rIns="50800"/>
              <a:lstStyle/>
              <a:p>
                <a:pPr algn="ctr">
                  <a:lnSpc>
                    <a:spcPts val="2574"/>
                  </a:lnSpc>
                </a:pPr>
              </a:p>
            </p:txBody>
          </p:sp>
        </p:grpSp>
        <p:grpSp>
          <p:nvGrpSpPr>
            <p:cNvPr name="Group 22" id="22"/>
            <p:cNvGrpSpPr/>
            <p:nvPr/>
          </p:nvGrpSpPr>
          <p:grpSpPr>
            <a:xfrm rot="0">
              <a:off x="5780665" y="726248"/>
              <a:ext cx="1622171" cy="326288"/>
              <a:chOff x="0" y="0"/>
              <a:chExt cx="320429" cy="64452"/>
            </a:xfrm>
          </p:grpSpPr>
          <p:sp>
            <p:nvSpPr>
              <p:cNvPr name="Freeform 23" id="23"/>
              <p:cNvSpPr/>
              <p:nvPr/>
            </p:nvSpPr>
            <p:spPr>
              <a:xfrm flipH="false" flipV="false" rot="0">
                <a:off x="0" y="0"/>
                <a:ext cx="320429" cy="64452"/>
              </a:xfrm>
              <a:custGeom>
                <a:avLst/>
                <a:gdLst/>
                <a:ahLst/>
                <a:cxnLst/>
                <a:rect r="r" b="b" t="t" l="l"/>
                <a:pathLst>
                  <a:path h="64452" w="320429">
                    <a:moveTo>
                      <a:pt x="0" y="0"/>
                    </a:moveTo>
                    <a:lnTo>
                      <a:pt x="320429" y="0"/>
                    </a:lnTo>
                    <a:lnTo>
                      <a:pt x="320429" y="64452"/>
                    </a:lnTo>
                    <a:lnTo>
                      <a:pt x="0" y="64452"/>
                    </a:lnTo>
                    <a:close/>
                  </a:path>
                </a:pathLst>
              </a:custGeom>
              <a:solidFill>
                <a:srgbClr val="FFFFFF"/>
              </a:solidFill>
            </p:spPr>
          </p:sp>
          <p:sp>
            <p:nvSpPr>
              <p:cNvPr name="TextBox 24" id="24"/>
              <p:cNvSpPr txBox="true"/>
              <p:nvPr/>
            </p:nvSpPr>
            <p:spPr>
              <a:xfrm>
                <a:off x="0" y="-9525"/>
                <a:ext cx="320429" cy="73977"/>
              </a:xfrm>
              <a:prstGeom prst="rect">
                <a:avLst/>
              </a:prstGeom>
            </p:spPr>
            <p:txBody>
              <a:bodyPr anchor="ctr" rtlCol="false" tIns="50800" lIns="50800" bIns="50800" rIns="50800"/>
              <a:lstStyle/>
              <a:p>
                <a:pPr algn="ctr">
                  <a:lnSpc>
                    <a:spcPts val="2574"/>
                  </a:lnSpc>
                </a:pPr>
              </a:p>
            </p:txBody>
          </p:sp>
        </p:grpSp>
        <p:grpSp>
          <p:nvGrpSpPr>
            <p:cNvPr name="Group 25" id="25"/>
            <p:cNvGrpSpPr/>
            <p:nvPr/>
          </p:nvGrpSpPr>
          <p:grpSpPr>
            <a:xfrm rot="0">
              <a:off x="557020" y="1052535"/>
              <a:ext cx="1622171" cy="326288"/>
              <a:chOff x="0" y="0"/>
              <a:chExt cx="320429" cy="64452"/>
            </a:xfrm>
          </p:grpSpPr>
          <p:sp>
            <p:nvSpPr>
              <p:cNvPr name="Freeform 26" id="26"/>
              <p:cNvSpPr/>
              <p:nvPr/>
            </p:nvSpPr>
            <p:spPr>
              <a:xfrm flipH="false" flipV="false" rot="0">
                <a:off x="0" y="0"/>
                <a:ext cx="320429" cy="64452"/>
              </a:xfrm>
              <a:custGeom>
                <a:avLst/>
                <a:gdLst/>
                <a:ahLst/>
                <a:cxnLst/>
                <a:rect r="r" b="b" t="t" l="l"/>
                <a:pathLst>
                  <a:path h="64452" w="320429">
                    <a:moveTo>
                      <a:pt x="0" y="0"/>
                    </a:moveTo>
                    <a:lnTo>
                      <a:pt x="320429" y="0"/>
                    </a:lnTo>
                    <a:lnTo>
                      <a:pt x="320429" y="64452"/>
                    </a:lnTo>
                    <a:lnTo>
                      <a:pt x="0" y="64452"/>
                    </a:lnTo>
                    <a:close/>
                  </a:path>
                </a:pathLst>
              </a:custGeom>
              <a:solidFill>
                <a:srgbClr val="FFFFFF"/>
              </a:solidFill>
            </p:spPr>
          </p:sp>
          <p:sp>
            <p:nvSpPr>
              <p:cNvPr name="TextBox 27" id="27"/>
              <p:cNvSpPr txBox="true"/>
              <p:nvPr/>
            </p:nvSpPr>
            <p:spPr>
              <a:xfrm>
                <a:off x="0" y="-9525"/>
                <a:ext cx="320429" cy="73977"/>
              </a:xfrm>
              <a:prstGeom prst="rect">
                <a:avLst/>
              </a:prstGeom>
            </p:spPr>
            <p:txBody>
              <a:bodyPr anchor="ctr" rtlCol="false" tIns="50800" lIns="50800" bIns="50800" rIns="50800"/>
              <a:lstStyle/>
              <a:p>
                <a:pPr algn="ctr">
                  <a:lnSpc>
                    <a:spcPts val="2574"/>
                  </a:lnSpc>
                </a:pPr>
              </a:p>
            </p:txBody>
          </p:sp>
        </p:grpSp>
        <p:grpSp>
          <p:nvGrpSpPr>
            <p:cNvPr name="Group 28" id="28"/>
            <p:cNvGrpSpPr/>
            <p:nvPr/>
          </p:nvGrpSpPr>
          <p:grpSpPr>
            <a:xfrm rot="0">
              <a:off x="0" y="2874125"/>
              <a:ext cx="1622171" cy="326288"/>
              <a:chOff x="0" y="0"/>
              <a:chExt cx="320429" cy="64452"/>
            </a:xfrm>
          </p:grpSpPr>
          <p:sp>
            <p:nvSpPr>
              <p:cNvPr name="Freeform 29" id="29"/>
              <p:cNvSpPr/>
              <p:nvPr/>
            </p:nvSpPr>
            <p:spPr>
              <a:xfrm flipH="false" flipV="false" rot="0">
                <a:off x="0" y="0"/>
                <a:ext cx="320429" cy="64452"/>
              </a:xfrm>
              <a:custGeom>
                <a:avLst/>
                <a:gdLst/>
                <a:ahLst/>
                <a:cxnLst/>
                <a:rect r="r" b="b" t="t" l="l"/>
                <a:pathLst>
                  <a:path h="64452" w="320429">
                    <a:moveTo>
                      <a:pt x="0" y="0"/>
                    </a:moveTo>
                    <a:lnTo>
                      <a:pt x="320429" y="0"/>
                    </a:lnTo>
                    <a:lnTo>
                      <a:pt x="320429" y="64452"/>
                    </a:lnTo>
                    <a:lnTo>
                      <a:pt x="0" y="64452"/>
                    </a:lnTo>
                    <a:close/>
                  </a:path>
                </a:pathLst>
              </a:custGeom>
              <a:solidFill>
                <a:srgbClr val="FFFFFF"/>
              </a:solidFill>
            </p:spPr>
          </p:sp>
          <p:sp>
            <p:nvSpPr>
              <p:cNvPr name="TextBox 30" id="30"/>
              <p:cNvSpPr txBox="true"/>
              <p:nvPr/>
            </p:nvSpPr>
            <p:spPr>
              <a:xfrm>
                <a:off x="0" y="-9525"/>
                <a:ext cx="320429" cy="73977"/>
              </a:xfrm>
              <a:prstGeom prst="rect">
                <a:avLst/>
              </a:prstGeom>
            </p:spPr>
            <p:txBody>
              <a:bodyPr anchor="ctr" rtlCol="false" tIns="50800" lIns="50800" bIns="50800" rIns="50800"/>
              <a:lstStyle/>
              <a:p>
                <a:pPr algn="ctr">
                  <a:lnSpc>
                    <a:spcPts val="2574"/>
                  </a:lnSpc>
                </a:pPr>
              </a:p>
            </p:txBody>
          </p:sp>
        </p:grpSp>
        <p:grpSp>
          <p:nvGrpSpPr>
            <p:cNvPr name="Group 31" id="31"/>
            <p:cNvGrpSpPr/>
            <p:nvPr/>
          </p:nvGrpSpPr>
          <p:grpSpPr>
            <a:xfrm rot="0">
              <a:off x="6190532" y="3813896"/>
              <a:ext cx="1622171" cy="326288"/>
              <a:chOff x="0" y="0"/>
              <a:chExt cx="320429" cy="64452"/>
            </a:xfrm>
          </p:grpSpPr>
          <p:sp>
            <p:nvSpPr>
              <p:cNvPr name="Freeform 32" id="32"/>
              <p:cNvSpPr/>
              <p:nvPr/>
            </p:nvSpPr>
            <p:spPr>
              <a:xfrm flipH="false" flipV="false" rot="0">
                <a:off x="0" y="0"/>
                <a:ext cx="320429" cy="64452"/>
              </a:xfrm>
              <a:custGeom>
                <a:avLst/>
                <a:gdLst/>
                <a:ahLst/>
                <a:cxnLst/>
                <a:rect r="r" b="b" t="t" l="l"/>
                <a:pathLst>
                  <a:path h="64452" w="320429">
                    <a:moveTo>
                      <a:pt x="0" y="0"/>
                    </a:moveTo>
                    <a:lnTo>
                      <a:pt x="320429" y="0"/>
                    </a:lnTo>
                    <a:lnTo>
                      <a:pt x="320429" y="64452"/>
                    </a:lnTo>
                    <a:lnTo>
                      <a:pt x="0" y="64452"/>
                    </a:lnTo>
                    <a:close/>
                  </a:path>
                </a:pathLst>
              </a:custGeom>
              <a:solidFill>
                <a:srgbClr val="FFFFFF"/>
              </a:solidFill>
            </p:spPr>
          </p:sp>
          <p:sp>
            <p:nvSpPr>
              <p:cNvPr name="TextBox 33" id="33"/>
              <p:cNvSpPr txBox="true"/>
              <p:nvPr/>
            </p:nvSpPr>
            <p:spPr>
              <a:xfrm>
                <a:off x="0" y="-9525"/>
                <a:ext cx="320429" cy="73977"/>
              </a:xfrm>
              <a:prstGeom prst="rect">
                <a:avLst/>
              </a:prstGeom>
            </p:spPr>
            <p:txBody>
              <a:bodyPr anchor="ctr" rtlCol="false" tIns="50800" lIns="50800" bIns="50800" rIns="50800"/>
              <a:lstStyle/>
              <a:p>
                <a:pPr algn="ctr">
                  <a:lnSpc>
                    <a:spcPts val="2574"/>
                  </a:lnSpc>
                </a:pPr>
              </a:p>
            </p:txBody>
          </p:sp>
        </p:grpSp>
        <p:grpSp>
          <p:nvGrpSpPr>
            <p:cNvPr name="Group 34" id="34"/>
            <p:cNvGrpSpPr/>
            <p:nvPr/>
          </p:nvGrpSpPr>
          <p:grpSpPr>
            <a:xfrm rot="0">
              <a:off x="1876071" y="4904831"/>
              <a:ext cx="1622171" cy="326288"/>
              <a:chOff x="0" y="0"/>
              <a:chExt cx="320429" cy="64452"/>
            </a:xfrm>
          </p:grpSpPr>
          <p:sp>
            <p:nvSpPr>
              <p:cNvPr name="Freeform 35" id="35"/>
              <p:cNvSpPr/>
              <p:nvPr/>
            </p:nvSpPr>
            <p:spPr>
              <a:xfrm flipH="false" flipV="false" rot="0">
                <a:off x="0" y="0"/>
                <a:ext cx="320429" cy="64452"/>
              </a:xfrm>
              <a:custGeom>
                <a:avLst/>
                <a:gdLst/>
                <a:ahLst/>
                <a:cxnLst/>
                <a:rect r="r" b="b" t="t" l="l"/>
                <a:pathLst>
                  <a:path h="64452" w="320429">
                    <a:moveTo>
                      <a:pt x="0" y="0"/>
                    </a:moveTo>
                    <a:lnTo>
                      <a:pt x="320429" y="0"/>
                    </a:lnTo>
                    <a:lnTo>
                      <a:pt x="320429" y="64452"/>
                    </a:lnTo>
                    <a:lnTo>
                      <a:pt x="0" y="64452"/>
                    </a:lnTo>
                    <a:close/>
                  </a:path>
                </a:pathLst>
              </a:custGeom>
              <a:solidFill>
                <a:srgbClr val="FFFFFF"/>
              </a:solidFill>
            </p:spPr>
          </p:sp>
          <p:sp>
            <p:nvSpPr>
              <p:cNvPr name="TextBox 36" id="36"/>
              <p:cNvSpPr txBox="true"/>
              <p:nvPr/>
            </p:nvSpPr>
            <p:spPr>
              <a:xfrm>
                <a:off x="0" y="-9525"/>
                <a:ext cx="320429" cy="73977"/>
              </a:xfrm>
              <a:prstGeom prst="rect">
                <a:avLst/>
              </a:prstGeom>
            </p:spPr>
            <p:txBody>
              <a:bodyPr anchor="ctr" rtlCol="false" tIns="50800" lIns="50800" bIns="50800" rIns="50800"/>
              <a:lstStyle/>
              <a:p>
                <a:pPr algn="ctr">
                  <a:lnSpc>
                    <a:spcPts val="2574"/>
                  </a:lnSpc>
                </a:pPr>
              </a:p>
            </p:txBody>
          </p:sp>
        </p:grpSp>
        <p:grpSp>
          <p:nvGrpSpPr>
            <p:cNvPr name="Group 37" id="37"/>
            <p:cNvGrpSpPr/>
            <p:nvPr/>
          </p:nvGrpSpPr>
          <p:grpSpPr>
            <a:xfrm rot="0">
              <a:off x="1459998" y="421448"/>
              <a:ext cx="1622171" cy="326288"/>
              <a:chOff x="0" y="0"/>
              <a:chExt cx="320429" cy="64452"/>
            </a:xfrm>
          </p:grpSpPr>
          <p:sp>
            <p:nvSpPr>
              <p:cNvPr name="Freeform 38" id="38"/>
              <p:cNvSpPr/>
              <p:nvPr/>
            </p:nvSpPr>
            <p:spPr>
              <a:xfrm flipH="false" flipV="false" rot="0">
                <a:off x="0" y="0"/>
                <a:ext cx="320429" cy="64452"/>
              </a:xfrm>
              <a:custGeom>
                <a:avLst/>
                <a:gdLst/>
                <a:ahLst/>
                <a:cxnLst/>
                <a:rect r="r" b="b" t="t" l="l"/>
                <a:pathLst>
                  <a:path h="64452" w="320429">
                    <a:moveTo>
                      <a:pt x="0" y="0"/>
                    </a:moveTo>
                    <a:lnTo>
                      <a:pt x="320429" y="0"/>
                    </a:lnTo>
                    <a:lnTo>
                      <a:pt x="320429" y="64452"/>
                    </a:lnTo>
                    <a:lnTo>
                      <a:pt x="0" y="64452"/>
                    </a:lnTo>
                    <a:close/>
                  </a:path>
                </a:pathLst>
              </a:custGeom>
              <a:solidFill>
                <a:srgbClr val="FFFFFF"/>
              </a:solidFill>
            </p:spPr>
          </p:sp>
          <p:sp>
            <p:nvSpPr>
              <p:cNvPr name="TextBox 39" id="39"/>
              <p:cNvSpPr txBox="true"/>
              <p:nvPr/>
            </p:nvSpPr>
            <p:spPr>
              <a:xfrm>
                <a:off x="0" y="-9525"/>
                <a:ext cx="320429" cy="73977"/>
              </a:xfrm>
              <a:prstGeom prst="rect">
                <a:avLst/>
              </a:prstGeom>
            </p:spPr>
            <p:txBody>
              <a:bodyPr anchor="ctr" rtlCol="false" tIns="50800" lIns="50800" bIns="50800" rIns="50800"/>
              <a:lstStyle/>
              <a:p>
                <a:pPr algn="ctr">
                  <a:lnSpc>
                    <a:spcPts val="2574"/>
                  </a:lnSpc>
                </a:pPr>
              </a:p>
            </p:txBody>
          </p:sp>
        </p:grpSp>
        <p:sp>
          <p:nvSpPr>
            <p:cNvPr name="TextBox 40" id="40"/>
            <p:cNvSpPr txBox="true"/>
            <p:nvPr/>
          </p:nvSpPr>
          <p:spPr>
            <a:xfrm rot="0">
              <a:off x="5869537" y="738210"/>
              <a:ext cx="760313"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23,8%</a:t>
              </a:r>
            </a:p>
          </p:txBody>
        </p:sp>
        <p:sp>
          <p:nvSpPr>
            <p:cNvPr name="TextBox 41" id="41"/>
            <p:cNvSpPr txBox="true"/>
            <p:nvPr/>
          </p:nvSpPr>
          <p:spPr>
            <a:xfrm rot="0">
              <a:off x="6203232" y="3825859"/>
              <a:ext cx="857548"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21,85%</a:t>
              </a:r>
            </a:p>
          </p:txBody>
        </p:sp>
        <p:sp>
          <p:nvSpPr>
            <p:cNvPr name="TextBox 42" id="42"/>
            <p:cNvSpPr txBox="true"/>
            <p:nvPr/>
          </p:nvSpPr>
          <p:spPr>
            <a:xfrm rot="0">
              <a:off x="2617577" y="4916794"/>
              <a:ext cx="903784"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20,01%</a:t>
              </a:r>
            </a:p>
          </p:txBody>
        </p:sp>
        <p:sp>
          <p:nvSpPr>
            <p:cNvPr name="TextBox 43" id="43"/>
            <p:cNvSpPr txBox="true"/>
            <p:nvPr/>
          </p:nvSpPr>
          <p:spPr>
            <a:xfrm rot="0">
              <a:off x="747359" y="2881525"/>
              <a:ext cx="824012"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16,01%</a:t>
              </a:r>
            </a:p>
          </p:txBody>
        </p:sp>
        <p:sp>
          <p:nvSpPr>
            <p:cNvPr name="TextBox 44" id="44"/>
            <p:cNvSpPr txBox="true"/>
            <p:nvPr/>
          </p:nvSpPr>
          <p:spPr>
            <a:xfrm rot="0">
              <a:off x="1213737" y="1098314"/>
              <a:ext cx="816868"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10,41%</a:t>
              </a:r>
            </a:p>
          </p:txBody>
        </p:sp>
        <p:sp>
          <p:nvSpPr>
            <p:cNvPr name="TextBox 45" id="45"/>
            <p:cNvSpPr txBox="true"/>
            <p:nvPr/>
          </p:nvSpPr>
          <p:spPr>
            <a:xfrm rot="0">
              <a:off x="2290105" y="411923"/>
              <a:ext cx="779363"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5,09%</a:t>
              </a:r>
            </a:p>
          </p:txBody>
        </p:sp>
        <p:sp>
          <p:nvSpPr>
            <p:cNvPr name="TextBox 46" id="46"/>
            <p:cNvSpPr txBox="true"/>
            <p:nvPr/>
          </p:nvSpPr>
          <p:spPr>
            <a:xfrm rot="0">
              <a:off x="3147206" y="-9525"/>
              <a:ext cx="748308" cy="314325"/>
            </a:xfrm>
            <a:prstGeom prst="rect">
              <a:avLst/>
            </a:prstGeom>
          </p:spPr>
          <p:txBody>
            <a:bodyPr anchor="t" rtlCol="false" tIns="0" lIns="0" bIns="0" rIns="0">
              <a:spAutoFit/>
            </a:bodyPr>
            <a:lstStyle/>
            <a:p>
              <a:pPr algn="ctr">
                <a:lnSpc>
                  <a:spcPts val="1950"/>
                </a:lnSpc>
                <a:spcBef>
                  <a:spcPct val="0"/>
                </a:spcBef>
              </a:pPr>
              <a:r>
                <a:rPr lang="en-US" sz="1500">
                  <a:solidFill>
                    <a:srgbClr val="487307"/>
                  </a:solidFill>
                  <a:latin typeface="Garet"/>
                  <a:ea typeface="Garet"/>
                  <a:cs typeface="Garet"/>
                  <a:sym typeface="Garet"/>
                </a:rPr>
                <a:t>3,54%</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90801" y="2527004"/>
            <a:ext cx="12576512" cy="3165648"/>
          </a:xfrm>
          <a:custGeom>
            <a:avLst/>
            <a:gdLst/>
            <a:ahLst/>
            <a:cxnLst/>
            <a:rect r="r" b="b" t="t" l="l"/>
            <a:pathLst>
              <a:path h="3165648" w="12576512">
                <a:moveTo>
                  <a:pt x="0" y="0"/>
                </a:moveTo>
                <a:lnTo>
                  <a:pt x="12576512" y="0"/>
                </a:lnTo>
                <a:lnTo>
                  <a:pt x="12576512" y="3165648"/>
                </a:lnTo>
                <a:lnTo>
                  <a:pt x="0" y="3165648"/>
                </a:lnTo>
                <a:lnTo>
                  <a:pt x="0" y="0"/>
                </a:lnTo>
                <a:close/>
              </a:path>
            </a:pathLst>
          </a:custGeom>
          <a:blipFill>
            <a:blip r:embed="rId2"/>
            <a:stretch>
              <a:fillRect l="0" t="-50471" r="-8542" b="-88768"/>
            </a:stretch>
          </a:blipFill>
        </p:spPr>
      </p:sp>
      <p:sp>
        <p:nvSpPr>
          <p:cNvPr name="Freeform 3" id="3"/>
          <p:cNvSpPr/>
          <p:nvPr/>
        </p:nvSpPr>
        <p:spPr>
          <a:xfrm flipH="false" flipV="false" rot="0">
            <a:off x="1310222" y="852604"/>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0222" y="852604"/>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54383" y="2749854"/>
            <a:ext cx="983082" cy="5885597"/>
          </a:xfrm>
          <a:custGeom>
            <a:avLst/>
            <a:gdLst/>
            <a:ahLst/>
            <a:cxnLst/>
            <a:rect r="r" b="b" t="t" l="l"/>
            <a:pathLst>
              <a:path h="5885597" w="983082">
                <a:moveTo>
                  <a:pt x="0" y="0"/>
                </a:moveTo>
                <a:lnTo>
                  <a:pt x="983082" y="0"/>
                </a:lnTo>
                <a:lnTo>
                  <a:pt x="983082" y="5885596"/>
                </a:lnTo>
                <a:lnTo>
                  <a:pt x="0" y="5885596"/>
                </a:lnTo>
                <a:lnTo>
                  <a:pt x="0" y="0"/>
                </a:lnTo>
                <a:close/>
              </a:path>
            </a:pathLst>
          </a:custGeom>
          <a:blipFill>
            <a:blip r:embed="rId5"/>
            <a:stretch>
              <a:fillRect l="-750645" t="-6000" r="0" b="0"/>
            </a:stretch>
          </a:blipFill>
        </p:spPr>
      </p:sp>
      <p:sp>
        <p:nvSpPr>
          <p:cNvPr name="Freeform 6" id="6"/>
          <p:cNvSpPr/>
          <p:nvPr/>
        </p:nvSpPr>
        <p:spPr>
          <a:xfrm flipH="false" flipV="false" rot="0">
            <a:off x="2700326" y="7037074"/>
            <a:ext cx="12367326" cy="2068148"/>
          </a:xfrm>
          <a:custGeom>
            <a:avLst/>
            <a:gdLst/>
            <a:ahLst/>
            <a:cxnLst/>
            <a:rect r="r" b="b" t="t" l="l"/>
            <a:pathLst>
              <a:path h="2068148" w="12367326">
                <a:moveTo>
                  <a:pt x="0" y="0"/>
                </a:moveTo>
                <a:lnTo>
                  <a:pt x="12367326" y="0"/>
                </a:lnTo>
                <a:lnTo>
                  <a:pt x="12367326" y="2068148"/>
                </a:lnTo>
                <a:lnTo>
                  <a:pt x="0" y="2068148"/>
                </a:lnTo>
                <a:lnTo>
                  <a:pt x="0" y="0"/>
                </a:lnTo>
                <a:close/>
              </a:path>
            </a:pathLst>
          </a:custGeom>
          <a:blipFill>
            <a:blip r:embed="rId2"/>
            <a:stretch>
              <a:fillRect l="0" t="-264559" r="-10378" b="-1638"/>
            </a:stretch>
          </a:blipFill>
        </p:spPr>
      </p:sp>
      <p:grpSp>
        <p:nvGrpSpPr>
          <p:cNvPr name="Group 7" id="7"/>
          <p:cNvGrpSpPr/>
          <p:nvPr/>
        </p:nvGrpSpPr>
        <p:grpSpPr>
          <a:xfrm rot="0">
            <a:off x="3389644" y="7037074"/>
            <a:ext cx="1767779" cy="370277"/>
            <a:chOff x="0" y="0"/>
            <a:chExt cx="465588" cy="97522"/>
          </a:xfrm>
        </p:grpSpPr>
        <p:sp>
          <p:nvSpPr>
            <p:cNvPr name="Freeform 8" id="8"/>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7BB401">
                  <a:alpha val="70980"/>
                </a:srgbClr>
              </a:solidFill>
              <a:prstDash val="solid"/>
              <a:miter/>
            </a:ln>
          </p:spPr>
        </p:sp>
        <p:sp>
          <p:nvSpPr>
            <p:cNvPr name="TextBox 9" id="9"/>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10" id="10"/>
          <p:cNvGrpSpPr/>
          <p:nvPr/>
        </p:nvGrpSpPr>
        <p:grpSpPr>
          <a:xfrm rot="0">
            <a:off x="3389644" y="3384341"/>
            <a:ext cx="1767779" cy="370277"/>
            <a:chOff x="0" y="0"/>
            <a:chExt cx="465588" cy="97522"/>
          </a:xfrm>
        </p:grpSpPr>
        <p:sp>
          <p:nvSpPr>
            <p:cNvPr name="Freeform 11" id="11"/>
            <p:cNvSpPr/>
            <p:nvPr/>
          </p:nvSpPr>
          <p:spPr>
            <a:xfrm flipH="false" flipV="false" rot="0">
              <a:off x="0" y="0"/>
              <a:ext cx="465588" cy="97522"/>
            </a:xfrm>
            <a:custGeom>
              <a:avLst/>
              <a:gdLst/>
              <a:ahLst/>
              <a:cxnLst/>
              <a:rect r="r" b="b" t="t" l="l"/>
              <a:pathLst>
                <a:path h="97522" w="465588">
                  <a:moveTo>
                    <a:pt x="0" y="0"/>
                  </a:moveTo>
                  <a:lnTo>
                    <a:pt x="465588" y="0"/>
                  </a:lnTo>
                  <a:lnTo>
                    <a:pt x="465588" y="97522"/>
                  </a:lnTo>
                  <a:lnTo>
                    <a:pt x="0" y="97522"/>
                  </a:lnTo>
                  <a:close/>
                </a:path>
              </a:pathLst>
            </a:custGeom>
            <a:solidFill>
              <a:srgbClr val="000000">
                <a:alpha val="0"/>
              </a:srgbClr>
            </a:solidFill>
            <a:ln w="38100" cap="sq">
              <a:solidFill>
                <a:srgbClr val="7BB401">
                  <a:alpha val="70980"/>
                </a:srgbClr>
              </a:solidFill>
              <a:prstDash val="solid"/>
              <a:miter/>
            </a:ln>
          </p:spPr>
        </p:sp>
        <p:sp>
          <p:nvSpPr>
            <p:cNvPr name="TextBox 12" id="12"/>
            <p:cNvSpPr txBox="true"/>
            <p:nvPr/>
          </p:nvSpPr>
          <p:spPr>
            <a:xfrm>
              <a:off x="0" y="-9525"/>
              <a:ext cx="465588" cy="107047"/>
            </a:xfrm>
            <a:prstGeom prst="rect">
              <a:avLst/>
            </a:prstGeom>
          </p:spPr>
          <p:txBody>
            <a:bodyPr anchor="ctr" rtlCol="false" tIns="50800" lIns="50800" bIns="50800" rIns="50800"/>
            <a:lstStyle/>
            <a:p>
              <a:pPr algn="ctr">
                <a:lnSpc>
                  <a:spcPts val="2574"/>
                </a:lnSpc>
              </a:pPr>
            </a:p>
          </p:txBody>
        </p:sp>
      </p:grpSp>
      <p:grpSp>
        <p:nvGrpSpPr>
          <p:cNvPr name="Group 13" id="13"/>
          <p:cNvGrpSpPr/>
          <p:nvPr/>
        </p:nvGrpSpPr>
        <p:grpSpPr>
          <a:xfrm rot="0">
            <a:off x="4180608" y="2807004"/>
            <a:ext cx="10887044" cy="348737"/>
            <a:chOff x="0" y="0"/>
            <a:chExt cx="2867370" cy="91848"/>
          </a:xfrm>
        </p:grpSpPr>
        <p:sp>
          <p:nvSpPr>
            <p:cNvPr name="Freeform 14" id="14"/>
            <p:cNvSpPr/>
            <p:nvPr/>
          </p:nvSpPr>
          <p:spPr>
            <a:xfrm flipH="false" flipV="false" rot="0">
              <a:off x="0" y="0"/>
              <a:ext cx="2867370" cy="91848"/>
            </a:xfrm>
            <a:custGeom>
              <a:avLst/>
              <a:gdLst/>
              <a:ahLst/>
              <a:cxnLst/>
              <a:rect r="r" b="b" t="t" l="l"/>
              <a:pathLst>
                <a:path h="91848" w="2867370">
                  <a:moveTo>
                    <a:pt x="0" y="0"/>
                  </a:moveTo>
                  <a:lnTo>
                    <a:pt x="2867370" y="0"/>
                  </a:lnTo>
                  <a:lnTo>
                    <a:pt x="2867370" y="91848"/>
                  </a:lnTo>
                  <a:lnTo>
                    <a:pt x="0" y="91848"/>
                  </a:lnTo>
                  <a:close/>
                </a:path>
              </a:pathLst>
            </a:custGeom>
            <a:solidFill>
              <a:srgbClr val="FFFFFF"/>
            </a:solidFill>
          </p:spPr>
        </p:sp>
        <p:sp>
          <p:nvSpPr>
            <p:cNvPr name="TextBox 15" id="15"/>
            <p:cNvSpPr txBox="true"/>
            <p:nvPr/>
          </p:nvSpPr>
          <p:spPr>
            <a:xfrm>
              <a:off x="0" y="-9525"/>
              <a:ext cx="2867370" cy="101373"/>
            </a:xfrm>
            <a:prstGeom prst="rect">
              <a:avLst/>
            </a:prstGeom>
          </p:spPr>
          <p:txBody>
            <a:bodyPr anchor="ctr" rtlCol="false" tIns="50800" lIns="50800" bIns="50800" rIns="50800"/>
            <a:lstStyle/>
            <a:p>
              <a:pPr algn="ctr">
                <a:lnSpc>
                  <a:spcPts val="2574"/>
                </a:lnSpc>
              </a:pPr>
            </a:p>
          </p:txBody>
        </p:sp>
      </p:grpSp>
      <p:sp>
        <p:nvSpPr>
          <p:cNvPr name="TextBox 16" id="16"/>
          <p:cNvSpPr txBox="true"/>
          <p:nvPr/>
        </p:nvSpPr>
        <p:spPr>
          <a:xfrm rot="0">
            <a:off x="2172510" y="829585"/>
            <a:ext cx="7964470"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CORRÉLATIONS</a:t>
            </a:r>
          </a:p>
        </p:txBody>
      </p:sp>
      <p:sp>
        <p:nvSpPr>
          <p:cNvPr name="TextBox 17" id="17"/>
          <p:cNvSpPr txBox="true"/>
          <p:nvPr/>
        </p:nvSpPr>
        <p:spPr>
          <a:xfrm rot="0">
            <a:off x="2172510" y="396565"/>
            <a:ext cx="4278247"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high</a:t>
            </a:r>
          </a:p>
        </p:txBody>
      </p:sp>
      <p:sp>
        <p:nvSpPr>
          <p:cNvPr name="TextBox 18" id="18"/>
          <p:cNvSpPr txBox="true"/>
          <p:nvPr/>
        </p:nvSpPr>
        <p:spPr>
          <a:xfrm rot="0">
            <a:off x="3967779" y="2498429"/>
            <a:ext cx="9780389" cy="345059"/>
          </a:xfrm>
          <a:prstGeom prst="rect">
            <a:avLst/>
          </a:prstGeom>
        </p:spPr>
        <p:txBody>
          <a:bodyPr anchor="t" rtlCol="false" tIns="0" lIns="0" bIns="0" rIns="0">
            <a:spAutoFit/>
          </a:bodyPr>
          <a:lstStyle/>
          <a:p>
            <a:pPr algn="l">
              <a:lnSpc>
                <a:spcPts val="2703"/>
              </a:lnSpc>
              <a:spcBef>
                <a:spcPct val="0"/>
              </a:spcBef>
            </a:pPr>
            <a:r>
              <a:rPr lang="en-US" sz="2079">
                <a:solidFill>
                  <a:srgbClr val="487307"/>
                </a:solidFill>
                <a:latin typeface="Garet Bold"/>
                <a:ea typeface="Garet Bold"/>
                <a:cs typeface="Garet Bold"/>
                <a:sym typeface="Garet Bold"/>
              </a:rPr>
              <a:t>Heatmap corrélation PIB vs Investissement en énergies renouvelables </a:t>
            </a:r>
          </a:p>
        </p:txBody>
      </p:sp>
      <p:sp>
        <p:nvSpPr>
          <p:cNvPr name="TextBox 19" id="19"/>
          <p:cNvSpPr txBox="true"/>
          <p:nvPr/>
        </p:nvSpPr>
        <p:spPr>
          <a:xfrm rot="0">
            <a:off x="3967779" y="6410180"/>
            <a:ext cx="9851470" cy="345059"/>
          </a:xfrm>
          <a:prstGeom prst="rect">
            <a:avLst/>
          </a:prstGeom>
        </p:spPr>
        <p:txBody>
          <a:bodyPr anchor="t" rtlCol="false" tIns="0" lIns="0" bIns="0" rIns="0">
            <a:spAutoFit/>
          </a:bodyPr>
          <a:lstStyle/>
          <a:p>
            <a:pPr algn="l">
              <a:lnSpc>
                <a:spcPts val="2703"/>
              </a:lnSpc>
              <a:spcBef>
                <a:spcPct val="0"/>
              </a:spcBef>
            </a:pPr>
            <a:r>
              <a:rPr lang="en-US" sz="2079">
                <a:solidFill>
                  <a:srgbClr val="487307"/>
                </a:solidFill>
                <a:latin typeface="Garet Bold"/>
                <a:ea typeface="Garet Bold"/>
                <a:cs typeface="Garet Bold"/>
                <a:sym typeface="Garet Bold"/>
              </a:rPr>
              <a:t>Heatmap corrélation GCI vs Investissement en énergies renouvelables </a:t>
            </a:r>
          </a:p>
        </p:txBody>
      </p:sp>
      <p:grpSp>
        <p:nvGrpSpPr>
          <p:cNvPr name="Group 20" id="20"/>
          <p:cNvGrpSpPr/>
          <p:nvPr/>
        </p:nvGrpSpPr>
        <p:grpSpPr>
          <a:xfrm rot="0">
            <a:off x="4333008" y="2959404"/>
            <a:ext cx="10887044" cy="348737"/>
            <a:chOff x="0" y="0"/>
            <a:chExt cx="2867370" cy="91848"/>
          </a:xfrm>
        </p:grpSpPr>
        <p:sp>
          <p:nvSpPr>
            <p:cNvPr name="Freeform 21" id="21"/>
            <p:cNvSpPr/>
            <p:nvPr/>
          </p:nvSpPr>
          <p:spPr>
            <a:xfrm flipH="false" flipV="false" rot="0">
              <a:off x="0" y="0"/>
              <a:ext cx="2867370" cy="91848"/>
            </a:xfrm>
            <a:custGeom>
              <a:avLst/>
              <a:gdLst/>
              <a:ahLst/>
              <a:cxnLst/>
              <a:rect r="r" b="b" t="t" l="l"/>
              <a:pathLst>
                <a:path h="91848" w="2867370">
                  <a:moveTo>
                    <a:pt x="0" y="0"/>
                  </a:moveTo>
                  <a:lnTo>
                    <a:pt x="2867370" y="0"/>
                  </a:lnTo>
                  <a:lnTo>
                    <a:pt x="2867370" y="91848"/>
                  </a:lnTo>
                  <a:lnTo>
                    <a:pt x="0" y="91848"/>
                  </a:lnTo>
                  <a:close/>
                </a:path>
              </a:pathLst>
            </a:custGeom>
            <a:solidFill>
              <a:srgbClr val="FFFFFF"/>
            </a:solidFill>
          </p:spPr>
        </p:sp>
        <p:sp>
          <p:nvSpPr>
            <p:cNvPr name="TextBox 22" id="22"/>
            <p:cNvSpPr txBox="true"/>
            <p:nvPr/>
          </p:nvSpPr>
          <p:spPr>
            <a:xfrm>
              <a:off x="0" y="-9525"/>
              <a:ext cx="2867370" cy="101373"/>
            </a:xfrm>
            <a:prstGeom prst="rect">
              <a:avLst/>
            </a:prstGeom>
          </p:spPr>
          <p:txBody>
            <a:bodyPr anchor="ctr" rtlCol="false" tIns="50800" lIns="50800" bIns="50800" rIns="50800"/>
            <a:lstStyle/>
            <a:p>
              <a:pPr algn="ctr">
                <a:lnSpc>
                  <a:spcPts val="2574"/>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7F8E73"/>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377128" y="2491073"/>
            <a:ext cx="15533745" cy="3343560"/>
          </a:xfrm>
          <a:prstGeom prst="rect">
            <a:avLst/>
          </a:prstGeom>
        </p:spPr>
        <p:txBody>
          <a:bodyPr anchor="t" rtlCol="false" tIns="0" lIns="0" bIns="0" rIns="0">
            <a:spAutoFit/>
          </a:bodyPr>
          <a:lstStyle/>
          <a:p>
            <a:pPr algn="l">
              <a:lnSpc>
                <a:spcPts val="8909"/>
              </a:lnSpc>
            </a:pPr>
          </a:p>
          <a:p>
            <a:pPr algn="l">
              <a:lnSpc>
                <a:spcPts val="8909"/>
              </a:lnSpc>
            </a:pPr>
          </a:p>
          <a:p>
            <a:pPr algn="l">
              <a:lnSpc>
                <a:spcPts val="8909"/>
              </a:lnSpc>
              <a:spcBef>
                <a:spcPct val="0"/>
              </a:spcBef>
            </a:pPr>
            <a:r>
              <a:rPr lang="en-US" sz="6363">
                <a:solidFill>
                  <a:srgbClr val="FFFFFF"/>
                </a:solidFill>
                <a:latin typeface="Yeseva One"/>
                <a:ea typeface="Yeseva One"/>
                <a:cs typeface="Yeseva One"/>
                <a:sym typeface="Yeseva One"/>
              </a:rPr>
              <a:t>Partie 2 - Analyse micro</a:t>
            </a:r>
          </a:p>
        </p:txBody>
      </p:sp>
      <p:sp>
        <p:nvSpPr>
          <p:cNvPr name="Freeform 6" id="6"/>
          <p:cNvSpPr/>
          <p:nvPr/>
        </p:nvSpPr>
        <p:spPr>
          <a:xfrm flipH="false" flipV="false" rot="0">
            <a:off x="1377128" y="4229528"/>
            <a:ext cx="455865" cy="482110"/>
          </a:xfrm>
          <a:custGeom>
            <a:avLst/>
            <a:gdLst/>
            <a:ahLst/>
            <a:cxnLst/>
            <a:rect r="r" b="b" t="t" l="l"/>
            <a:pathLst>
              <a:path h="482110" w="455865">
                <a:moveTo>
                  <a:pt x="0" y="0"/>
                </a:moveTo>
                <a:lnTo>
                  <a:pt x="455865" y="0"/>
                </a:lnTo>
                <a:lnTo>
                  <a:pt x="455865"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47062" y="6266352"/>
            <a:ext cx="1158387" cy="316751"/>
          </a:xfrm>
          <a:custGeom>
            <a:avLst/>
            <a:gdLst/>
            <a:ahLst/>
            <a:cxnLst/>
            <a:rect r="r" b="b" t="t" l="l"/>
            <a:pathLst>
              <a:path h="316751" w="1158387">
                <a:moveTo>
                  <a:pt x="0" y="0"/>
                </a:moveTo>
                <a:lnTo>
                  <a:pt x="1158387" y="0"/>
                </a:lnTo>
                <a:lnTo>
                  <a:pt x="1158387" y="316751"/>
                </a:lnTo>
                <a:lnTo>
                  <a:pt x="0" y="316751"/>
                </a:lnTo>
                <a:lnTo>
                  <a:pt x="0" y="0"/>
                </a:lnTo>
                <a:close/>
              </a:path>
            </a:pathLst>
          </a:custGeom>
          <a:blipFill>
            <a:blip r:embed="rId5">
              <a:extLst>
                <a:ext uri="{96DAC541-7B7A-43D3-8B79-37D633B846F1}">
                  <asvg:svgBlip xmlns:asvg="http://schemas.microsoft.com/office/drawing/2016/SVG/main" r:embed="rId6"/>
                </a:ext>
              </a:extLst>
            </a:blip>
            <a:stretch>
              <a:fillRect l="0" t="0" r="-59673" b="0"/>
            </a:stretch>
          </a:blipFill>
        </p:spPr>
      </p:sp>
      <p:grpSp>
        <p:nvGrpSpPr>
          <p:cNvPr name="Group 4" id="4"/>
          <p:cNvGrpSpPr/>
          <p:nvPr/>
        </p:nvGrpSpPr>
        <p:grpSpPr>
          <a:xfrm rot="0">
            <a:off x="2147062" y="5310792"/>
            <a:ext cx="1158387" cy="316751"/>
            <a:chOff x="0" y="0"/>
            <a:chExt cx="1544516" cy="422335"/>
          </a:xfrm>
        </p:grpSpPr>
        <p:sp>
          <p:nvSpPr>
            <p:cNvPr name="Freeform 5" id="5"/>
            <p:cNvSpPr/>
            <p:nvPr/>
          </p:nvSpPr>
          <p:spPr>
            <a:xfrm flipH="false" flipV="false" rot="0">
              <a:off x="0" y="0"/>
              <a:ext cx="1544516" cy="422335"/>
            </a:xfrm>
            <a:custGeom>
              <a:avLst/>
              <a:gdLst/>
              <a:ahLst/>
              <a:cxnLst/>
              <a:rect r="r" b="b" t="t" l="l"/>
              <a:pathLst>
                <a:path h="422335" w="1544516">
                  <a:moveTo>
                    <a:pt x="0" y="0"/>
                  </a:moveTo>
                  <a:lnTo>
                    <a:pt x="1544516" y="0"/>
                  </a:lnTo>
                  <a:lnTo>
                    <a:pt x="1544516" y="422335"/>
                  </a:lnTo>
                  <a:lnTo>
                    <a:pt x="0" y="422335"/>
                  </a:lnTo>
                  <a:lnTo>
                    <a:pt x="0" y="0"/>
                  </a:lnTo>
                  <a:close/>
                </a:path>
              </a:pathLst>
            </a:custGeom>
            <a:blipFill>
              <a:blip r:embed="rId7">
                <a:extLst>
                  <a:ext uri="{96DAC541-7B7A-43D3-8B79-37D633B846F1}">
                    <asvg:svgBlip xmlns:asvg="http://schemas.microsoft.com/office/drawing/2016/SVG/main" r:embed="rId8"/>
                  </a:ext>
                </a:extLst>
              </a:blip>
              <a:stretch>
                <a:fillRect l="0" t="0" r="-59673" b="0"/>
              </a:stretch>
            </a:blipFill>
          </p:spPr>
        </p:sp>
        <p:sp>
          <p:nvSpPr>
            <p:cNvPr name="Freeform 6" id="6"/>
            <p:cNvSpPr/>
            <p:nvPr/>
          </p:nvSpPr>
          <p:spPr>
            <a:xfrm flipH="false" flipV="false" rot="0">
              <a:off x="12700" y="0"/>
              <a:ext cx="485805" cy="422335"/>
            </a:xfrm>
            <a:custGeom>
              <a:avLst/>
              <a:gdLst/>
              <a:ahLst/>
              <a:cxnLst/>
              <a:rect r="r" b="b" t="t" l="l"/>
              <a:pathLst>
                <a:path h="422335" w="485805">
                  <a:moveTo>
                    <a:pt x="0" y="0"/>
                  </a:moveTo>
                  <a:lnTo>
                    <a:pt x="485805" y="0"/>
                  </a:lnTo>
                  <a:lnTo>
                    <a:pt x="485805" y="422335"/>
                  </a:lnTo>
                  <a:lnTo>
                    <a:pt x="0" y="422335"/>
                  </a:lnTo>
                  <a:lnTo>
                    <a:pt x="0" y="0"/>
                  </a:lnTo>
                  <a:close/>
                </a:path>
              </a:pathLst>
            </a:custGeom>
            <a:blipFill>
              <a:blip r:embed="rId5">
                <a:extLst>
                  <a:ext uri="{96DAC541-7B7A-43D3-8B79-37D633B846F1}">
                    <asvg:svgBlip xmlns:asvg="http://schemas.microsoft.com/office/drawing/2016/SVG/main" r:embed="rId6"/>
                  </a:ext>
                </a:extLst>
              </a:blip>
              <a:stretch>
                <a:fillRect l="0" t="0" r="-407649" b="0"/>
              </a:stretch>
            </a:blipFill>
          </p:spPr>
        </p:sp>
      </p:grpSp>
      <p:sp>
        <p:nvSpPr>
          <p:cNvPr name="Freeform 7" id="7"/>
          <p:cNvSpPr/>
          <p:nvPr/>
        </p:nvSpPr>
        <p:spPr>
          <a:xfrm flipH="false" flipV="false" rot="0">
            <a:off x="2255355" y="7251429"/>
            <a:ext cx="941800" cy="481330"/>
          </a:xfrm>
          <a:custGeom>
            <a:avLst/>
            <a:gdLst/>
            <a:ahLst/>
            <a:cxnLst/>
            <a:rect r="r" b="b" t="t" l="l"/>
            <a:pathLst>
              <a:path h="481330" w="941800">
                <a:moveTo>
                  <a:pt x="0" y="0"/>
                </a:moveTo>
                <a:lnTo>
                  <a:pt x="941800" y="0"/>
                </a:lnTo>
                <a:lnTo>
                  <a:pt x="941800" y="481330"/>
                </a:lnTo>
                <a:lnTo>
                  <a:pt x="0" y="481330"/>
                </a:lnTo>
                <a:lnTo>
                  <a:pt x="0" y="0"/>
                </a:lnTo>
                <a:close/>
              </a:path>
            </a:pathLst>
          </a:custGeom>
          <a:blipFill>
            <a:blip r:embed="rId9">
              <a:extLst>
                <a:ext uri="{96DAC541-7B7A-43D3-8B79-37D633B846F1}">
                  <asvg:svgBlip xmlns:asvg="http://schemas.microsoft.com/office/drawing/2016/SVG/main" r:embed="rId10"/>
                </a:ext>
              </a:extLst>
            </a:blip>
            <a:stretch>
              <a:fillRect l="0" t="0" r="-3221" b="-101968"/>
            </a:stretch>
          </a:blipFill>
        </p:spPr>
      </p:sp>
      <p:sp>
        <p:nvSpPr>
          <p:cNvPr name="AutoShape 8" id="8"/>
          <p:cNvSpPr/>
          <p:nvPr/>
        </p:nvSpPr>
        <p:spPr>
          <a:xfrm flipV="true">
            <a:off x="10127197" y="167089"/>
            <a:ext cx="4762" cy="9883658"/>
          </a:xfrm>
          <a:prstGeom prst="line">
            <a:avLst/>
          </a:prstGeom>
          <a:ln cap="flat" w="9525">
            <a:solidFill>
              <a:srgbClr val="ACAEB5"/>
            </a:solidFill>
            <a:prstDash val="solid"/>
            <a:headEnd type="none" len="sm" w="sm"/>
            <a:tailEnd type="none" len="sm" w="sm"/>
          </a:ln>
        </p:spPr>
      </p:sp>
      <p:sp>
        <p:nvSpPr>
          <p:cNvPr name="AutoShape 9" id="9"/>
          <p:cNvSpPr/>
          <p:nvPr/>
        </p:nvSpPr>
        <p:spPr>
          <a:xfrm>
            <a:off x="2286425" y="3315057"/>
            <a:ext cx="7845534" cy="0"/>
          </a:xfrm>
          <a:prstGeom prst="line">
            <a:avLst/>
          </a:prstGeom>
          <a:ln cap="flat" w="9525">
            <a:solidFill>
              <a:srgbClr val="ACAEB5"/>
            </a:solidFill>
            <a:prstDash val="solid"/>
            <a:headEnd type="none" len="sm" w="sm"/>
            <a:tailEnd type="none" len="sm" w="sm"/>
          </a:ln>
        </p:spPr>
      </p:sp>
      <p:sp>
        <p:nvSpPr>
          <p:cNvPr name="AutoShape 10" id="10"/>
          <p:cNvSpPr/>
          <p:nvPr/>
        </p:nvSpPr>
        <p:spPr>
          <a:xfrm>
            <a:off x="2218038" y="4551164"/>
            <a:ext cx="7845534" cy="0"/>
          </a:xfrm>
          <a:prstGeom prst="line">
            <a:avLst/>
          </a:prstGeom>
          <a:ln cap="flat" w="9525">
            <a:solidFill>
              <a:srgbClr val="ACAEB5"/>
            </a:solidFill>
            <a:prstDash val="solid"/>
            <a:headEnd type="none" len="sm" w="sm"/>
            <a:tailEnd type="none" len="sm" w="sm"/>
          </a:ln>
        </p:spPr>
      </p:sp>
      <p:grpSp>
        <p:nvGrpSpPr>
          <p:cNvPr name="Group 11" id="11"/>
          <p:cNvGrpSpPr/>
          <p:nvPr/>
        </p:nvGrpSpPr>
        <p:grpSpPr>
          <a:xfrm rot="0">
            <a:off x="10131965" y="7064689"/>
            <a:ext cx="7921701" cy="2985602"/>
            <a:chOff x="0" y="0"/>
            <a:chExt cx="2086374" cy="786331"/>
          </a:xfrm>
        </p:grpSpPr>
        <p:sp>
          <p:nvSpPr>
            <p:cNvPr name="Freeform 12" id="12"/>
            <p:cNvSpPr/>
            <p:nvPr/>
          </p:nvSpPr>
          <p:spPr>
            <a:xfrm flipH="false" flipV="false" rot="0">
              <a:off x="0" y="0"/>
              <a:ext cx="2086374" cy="786331"/>
            </a:xfrm>
            <a:custGeom>
              <a:avLst/>
              <a:gdLst/>
              <a:ahLst/>
              <a:cxnLst/>
              <a:rect r="r" b="b" t="t" l="l"/>
              <a:pathLst>
                <a:path h="786331" w="2086374">
                  <a:moveTo>
                    <a:pt x="0" y="0"/>
                  </a:moveTo>
                  <a:lnTo>
                    <a:pt x="2086374" y="0"/>
                  </a:lnTo>
                  <a:lnTo>
                    <a:pt x="2086374" y="786331"/>
                  </a:lnTo>
                  <a:lnTo>
                    <a:pt x="0" y="786331"/>
                  </a:lnTo>
                  <a:close/>
                </a:path>
              </a:pathLst>
            </a:custGeom>
            <a:solidFill>
              <a:srgbClr val="7F8E73">
                <a:alpha val="70980"/>
              </a:srgbClr>
            </a:solidFill>
          </p:spPr>
        </p:sp>
        <p:sp>
          <p:nvSpPr>
            <p:cNvPr name="TextBox 13" id="13"/>
            <p:cNvSpPr txBox="true"/>
            <p:nvPr/>
          </p:nvSpPr>
          <p:spPr>
            <a:xfrm>
              <a:off x="0" y="-9525"/>
              <a:ext cx="2086374" cy="795856"/>
            </a:xfrm>
            <a:prstGeom prst="rect">
              <a:avLst/>
            </a:prstGeom>
          </p:spPr>
          <p:txBody>
            <a:bodyPr anchor="ctr" rtlCol="false" tIns="50800" lIns="50800" bIns="50800" rIns="50800"/>
            <a:lstStyle/>
            <a:p>
              <a:pPr algn="ctr">
                <a:lnSpc>
                  <a:spcPts val="2574"/>
                </a:lnSpc>
              </a:pPr>
            </a:p>
          </p:txBody>
        </p:sp>
      </p:grpSp>
      <p:sp>
        <p:nvSpPr>
          <p:cNvPr name="Freeform 14" id="14"/>
          <p:cNvSpPr/>
          <p:nvPr/>
        </p:nvSpPr>
        <p:spPr>
          <a:xfrm flipH="false" flipV="false" rot="0">
            <a:off x="10611817" y="7242031"/>
            <a:ext cx="690061" cy="692658"/>
          </a:xfrm>
          <a:custGeom>
            <a:avLst/>
            <a:gdLst/>
            <a:ahLst/>
            <a:cxnLst/>
            <a:rect r="r" b="b" t="t" l="l"/>
            <a:pathLst>
              <a:path h="692658" w="690061">
                <a:moveTo>
                  <a:pt x="0" y="0"/>
                </a:moveTo>
                <a:lnTo>
                  <a:pt x="690061" y="0"/>
                </a:lnTo>
                <a:lnTo>
                  <a:pt x="690061" y="692658"/>
                </a:lnTo>
                <a:lnTo>
                  <a:pt x="0" y="6926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0578449" y="4381315"/>
            <a:ext cx="2302048" cy="2302048"/>
          </a:xfrm>
          <a:custGeom>
            <a:avLst/>
            <a:gdLst/>
            <a:ahLst/>
            <a:cxnLst/>
            <a:rect r="r" b="b" t="t" l="l"/>
            <a:pathLst>
              <a:path h="2302048" w="2302048">
                <a:moveTo>
                  <a:pt x="0" y="0"/>
                </a:moveTo>
                <a:lnTo>
                  <a:pt x="2302048" y="0"/>
                </a:lnTo>
                <a:lnTo>
                  <a:pt x="2302048" y="2302047"/>
                </a:lnTo>
                <a:lnTo>
                  <a:pt x="0" y="2302047"/>
                </a:lnTo>
                <a:lnTo>
                  <a:pt x="0" y="0"/>
                </a:lnTo>
                <a:close/>
              </a:path>
            </a:pathLst>
          </a:custGeom>
          <a:blipFill>
            <a:blip r:embed="rId13"/>
            <a:stretch>
              <a:fillRect l="-18751" t="-16210" r="-19356" b="-8304"/>
            </a:stretch>
          </a:blipFill>
        </p:spPr>
      </p:sp>
      <p:grpSp>
        <p:nvGrpSpPr>
          <p:cNvPr name="Group 16" id="16"/>
          <p:cNvGrpSpPr/>
          <p:nvPr/>
        </p:nvGrpSpPr>
        <p:grpSpPr>
          <a:xfrm rot="0">
            <a:off x="2218038" y="2398180"/>
            <a:ext cx="2030276" cy="566210"/>
            <a:chOff x="0" y="0"/>
            <a:chExt cx="2707035" cy="754947"/>
          </a:xfrm>
        </p:grpSpPr>
        <p:sp>
          <p:nvSpPr>
            <p:cNvPr name="Freeform 17" id="17"/>
            <p:cNvSpPr/>
            <p:nvPr/>
          </p:nvSpPr>
          <p:spPr>
            <a:xfrm flipH="false" flipV="false" rot="0">
              <a:off x="0" y="0"/>
              <a:ext cx="1131317" cy="754947"/>
            </a:xfrm>
            <a:custGeom>
              <a:avLst/>
              <a:gdLst/>
              <a:ahLst/>
              <a:cxnLst/>
              <a:rect r="r" b="b" t="t" l="l"/>
              <a:pathLst>
                <a:path h="754947" w="1131317">
                  <a:moveTo>
                    <a:pt x="0" y="0"/>
                  </a:moveTo>
                  <a:lnTo>
                    <a:pt x="1131317" y="0"/>
                  </a:lnTo>
                  <a:lnTo>
                    <a:pt x="1131317" y="754947"/>
                  </a:lnTo>
                  <a:lnTo>
                    <a:pt x="0" y="7549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1331367" y="168812"/>
              <a:ext cx="1375668" cy="407797"/>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Turquie</a:t>
              </a:r>
            </a:p>
          </p:txBody>
        </p:sp>
      </p:grpSp>
      <p:grpSp>
        <p:nvGrpSpPr>
          <p:cNvPr name="Group 19" id="19"/>
          <p:cNvGrpSpPr/>
          <p:nvPr/>
        </p:nvGrpSpPr>
        <p:grpSpPr>
          <a:xfrm rot="0">
            <a:off x="2218038" y="3598191"/>
            <a:ext cx="7702023" cy="438756"/>
            <a:chOff x="0" y="0"/>
            <a:chExt cx="10269364" cy="585008"/>
          </a:xfrm>
        </p:grpSpPr>
        <p:sp>
          <p:nvSpPr>
            <p:cNvPr name="Freeform 20" id="20"/>
            <p:cNvSpPr/>
            <p:nvPr/>
          </p:nvSpPr>
          <p:spPr>
            <a:xfrm flipH="false" flipV="false" rot="0">
              <a:off x="0" y="0"/>
              <a:ext cx="1085861" cy="585008"/>
            </a:xfrm>
            <a:custGeom>
              <a:avLst/>
              <a:gdLst/>
              <a:ahLst/>
              <a:cxnLst/>
              <a:rect r="r" b="b" t="t" l="l"/>
              <a:pathLst>
                <a:path h="585008" w="1085861">
                  <a:moveTo>
                    <a:pt x="0" y="0"/>
                  </a:moveTo>
                  <a:lnTo>
                    <a:pt x="1085861" y="0"/>
                  </a:lnTo>
                  <a:lnTo>
                    <a:pt x="1085861" y="585008"/>
                  </a:lnTo>
                  <a:lnTo>
                    <a:pt x="0" y="5850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1" id="21"/>
            <p:cNvSpPr txBox="true"/>
            <p:nvPr/>
          </p:nvSpPr>
          <p:spPr>
            <a:xfrm rot="0">
              <a:off x="1426224" y="96879"/>
              <a:ext cx="8843140" cy="407797"/>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Average competitive index</a:t>
              </a:r>
              <a:r>
                <a:rPr lang="en-US" sz="1979">
                  <a:solidFill>
                    <a:srgbClr val="647B54"/>
                  </a:solidFill>
                  <a:latin typeface="Garet"/>
                  <a:ea typeface="Garet"/>
                  <a:cs typeface="Garet"/>
                  <a:sym typeface="Garet"/>
                </a:rPr>
                <a:t> (GCI) :</a:t>
              </a:r>
              <a:r>
                <a:rPr lang="en-US" sz="1979">
                  <a:solidFill>
                    <a:srgbClr val="469C41"/>
                  </a:solidFill>
                  <a:latin typeface="Garet"/>
                  <a:ea typeface="Garet"/>
                  <a:cs typeface="Garet"/>
                  <a:sym typeface="Garet"/>
                </a:rPr>
                <a:t> </a:t>
              </a:r>
              <a:r>
                <a:rPr lang="en-US" sz="1979">
                  <a:solidFill>
                    <a:srgbClr val="469C41"/>
                  </a:solidFill>
                  <a:latin typeface="Garet Bold"/>
                  <a:ea typeface="Garet Bold"/>
                  <a:cs typeface="Garet Bold"/>
                  <a:sym typeface="Garet Bold"/>
                </a:rPr>
                <a:t>4,3</a:t>
              </a:r>
              <a:r>
                <a:rPr lang="en-US" sz="1979">
                  <a:solidFill>
                    <a:srgbClr val="469C41"/>
                  </a:solidFill>
                  <a:latin typeface="Garet"/>
                  <a:ea typeface="Garet"/>
                  <a:cs typeface="Garet"/>
                  <a:sym typeface="Garet"/>
                </a:rPr>
                <a:t> </a:t>
              </a:r>
              <a:r>
                <a:rPr lang="en-US" sz="1979">
                  <a:solidFill>
                    <a:srgbClr val="647B54"/>
                  </a:solidFill>
                  <a:latin typeface="Garet"/>
                  <a:ea typeface="Garet"/>
                  <a:cs typeface="Garet"/>
                  <a:sym typeface="Garet"/>
                </a:rPr>
                <a:t>/ 7</a:t>
              </a:r>
            </a:p>
          </p:txBody>
        </p:sp>
      </p:grpSp>
      <p:sp>
        <p:nvSpPr>
          <p:cNvPr name="Freeform 22" id="22"/>
          <p:cNvSpPr/>
          <p:nvPr/>
        </p:nvSpPr>
        <p:spPr>
          <a:xfrm flipH="false" flipV="false" rot="0">
            <a:off x="10611817" y="167089"/>
            <a:ext cx="672137" cy="672137"/>
          </a:xfrm>
          <a:custGeom>
            <a:avLst/>
            <a:gdLst/>
            <a:ahLst/>
            <a:cxnLst/>
            <a:rect r="r" b="b" t="t" l="l"/>
            <a:pathLst>
              <a:path h="672137" w="672137">
                <a:moveTo>
                  <a:pt x="0" y="0"/>
                </a:moveTo>
                <a:lnTo>
                  <a:pt x="672137" y="0"/>
                </a:lnTo>
                <a:lnTo>
                  <a:pt x="672137" y="672136"/>
                </a:lnTo>
                <a:lnTo>
                  <a:pt x="0" y="67213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11423981" y="860795"/>
            <a:ext cx="3747819" cy="2291120"/>
          </a:xfrm>
          <a:custGeom>
            <a:avLst/>
            <a:gdLst/>
            <a:ahLst/>
            <a:cxnLst/>
            <a:rect r="r" b="b" t="t" l="l"/>
            <a:pathLst>
              <a:path h="2291120" w="3747819">
                <a:moveTo>
                  <a:pt x="0" y="0"/>
                </a:moveTo>
                <a:lnTo>
                  <a:pt x="3747819" y="0"/>
                </a:lnTo>
                <a:lnTo>
                  <a:pt x="3747819" y="2291120"/>
                </a:lnTo>
                <a:lnTo>
                  <a:pt x="0" y="2291120"/>
                </a:lnTo>
                <a:lnTo>
                  <a:pt x="0" y="0"/>
                </a:lnTo>
                <a:close/>
              </a:path>
            </a:pathLst>
          </a:custGeom>
          <a:blipFill>
            <a:blip r:embed="rId20"/>
            <a:stretch>
              <a:fillRect l="0" t="0" r="0" b="0"/>
            </a:stretch>
          </a:blipFill>
        </p:spPr>
      </p:sp>
      <p:grpSp>
        <p:nvGrpSpPr>
          <p:cNvPr name="Group 24" id="24"/>
          <p:cNvGrpSpPr/>
          <p:nvPr/>
        </p:nvGrpSpPr>
        <p:grpSpPr>
          <a:xfrm rot="0">
            <a:off x="2065187" y="8511585"/>
            <a:ext cx="6350374" cy="1567281"/>
            <a:chOff x="0" y="0"/>
            <a:chExt cx="8467165" cy="2089708"/>
          </a:xfrm>
        </p:grpSpPr>
        <p:sp>
          <p:nvSpPr>
            <p:cNvPr name="Freeform 25" id="25"/>
            <p:cNvSpPr/>
            <p:nvPr/>
          </p:nvSpPr>
          <p:spPr>
            <a:xfrm flipH="false" flipV="false" rot="0">
              <a:off x="0" y="0"/>
              <a:ext cx="991663" cy="974309"/>
            </a:xfrm>
            <a:custGeom>
              <a:avLst/>
              <a:gdLst/>
              <a:ahLst/>
              <a:cxnLst/>
              <a:rect r="r" b="b" t="t" l="l"/>
              <a:pathLst>
                <a:path h="974309" w="991663">
                  <a:moveTo>
                    <a:pt x="0" y="0"/>
                  </a:moveTo>
                  <a:lnTo>
                    <a:pt x="991663" y="0"/>
                  </a:lnTo>
                  <a:lnTo>
                    <a:pt x="991663" y="974309"/>
                  </a:lnTo>
                  <a:lnTo>
                    <a:pt x="0" y="97430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6" id="26"/>
            <p:cNvSpPr txBox="true"/>
            <p:nvPr/>
          </p:nvSpPr>
          <p:spPr>
            <a:xfrm rot="0">
              <a:off x="1109726" y="134712"/>
              <a:ext cx="7357440" cy="839597"/>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Part du PIB consacré aux investissements en énergie renouvelable</a:t>
              </a:r>
            </a:p>
          </p:txBody>
        </p:sp>
        <p:sp>
          <p:nvSpPr>
            <p:cNvPr name="TextBox 27" id="27"/>
            <p:cNvSpPr txBox="true"/>
            <p:nvPr/>
          </p:nvSpPr>
          <p:spPr>
            <a:xfrm rot="0">
              <a:off x="1109726" y="1266409"/>
              <a:ext cx="1638312" cy="823299"/>
            </a:xfrm>
            <a:prstGeom prst="rect">
              <a:avLst/>
            </a:prstGeom>
          </p:spPr>
          <p:txBody>
            <a:bodyPr anchor="t" rtlCol="false" tIns="0" lIns="0" bIns="0" rIns="0">
              <a:spAutoFit/>
            </a:bodyPr>
            <a:lstStyle/>
            <a:p>
              <a:pPr algn="l">
                <a:lnSpc>
                  <a:spcPts val="5043"/>
                </a:lnSpc>
                <a:spcBef>
                  <a:spcPct val="0"/>
                </a:spcBef>
              </a:pPr>
              <a:r>
                <a:rPr lang="en-US" sz="3879">
                  <a:solidFill>
                    <a:srgbClr val="647B54"/>
                  </a:solidFill>
                  <a:latin typeface="Garet Bold"/>
                  <a:ea typeface="Garet Bold"/>
                  <a:cs typeface="Garet Bold"/>
                  <a:sym typeface="Garet Bold"/>
                </a:rPr>
                <a:t>2,7%</a:t>
              </a:r>
            </a:p>
          </p:txBody>
        </p:sp>
      </p:grpSp>
      <p:sp>
        <p:nvSpPr>
          <p:cNvPr name="AutoShape 28" id="28"/>
          <p:cNvSpPr/>
          <p:nvPr/>
        </p:nvSpPr>
        <p:spPr>
          <a:xfrm>
            <a:off x="2212000" y="8195927"/>
            <a:ext cx="7845534" cy="0"/>
          </a:xfrm>
          <a:prstGeom prst="line">
            <a:avLst/>
          </a:prstGeom>
          <a:ln cap="flat" w="9525">
            <a:solidFill>
              <a:srgbClr val="ACAEB5"/>
            </a:solidFill>
            <a:prstDash val="solid"/>
            <a:headEnd type="none" len="sm" w="sm"/>
            <a:tailEnd type="none" len="sm" w="sm"/>
          </a:ln>
        </p:spPr>
      </p:sp>
      <p:sp>
        <p:nvSpPr>
          <p:cNvPr name="AutoShape 29" id="29"/>
          <p:cNvSpPr/>
          <p:nvPr/>
        </p:nvSpPr>
        <p:spPr>
          <a:xfrm>
            <a:off x="2286425" y="2169497"/>
            <a:ext cx="7845534" cy="0"/>
          </a:xfrm>
          <a:prstGeom prst="line">
            <a:avLst/>
          </a:prstGeom>
          <a:ln cap="flat" w="9525">
            <a:solidFill>
              <a:srgbClr val="ACAEB5"/>
            </a:solidFill>
            <a:prstDash val="solid"/>
            <a:headEnd type="none" len="sm" w="sm"/>
            <a:tailEnd type="none" len="sm" w="sm"/>
          </a:ln>
        </p:spPr>
      </p:sp>
      <p:sp>
        <p:nvSpPr>
          <p:cNvPr name="AutoShape 30" id="30"/>
          <p:cNvSpPr/>
          <p:nvPr/>
        </p:nvSpPr>
        <p:spPr>
          <a:xfrm>
            <a:off x="10131959" y="3319820"/>
            <a:ext cx="7845534" cy="0"/>
          </a:xfrm>
          <a:prstGeom prst="line">
            <a:avLst/>
          </a:prstGeom>
          <a:ln cap="flat" w="9525">
            <a:solidFill>
              <a:srgbClr val="ACAEB5"/>
            </a:solidFill>
            <a:prstDash val="solid"/>
            <a:headEnd type="none" len="sm" w="sm"/>
            <a:tailEnd type="none" len="sm" w="sm"/>
          </a:ln>
        </p:spPr>
      </p:sp>
      <p:grpSp>
        <p:nvGrpSpPr>
          <p:cNvPr name="Group 31" id="31"/>
          <p:cNvGrpSpPr/>
          <p:nvPr/>
        </p:nvGrpSpPr>
        <p:grpSpPr>
          <a:xfrm rot="0">
            <a:off x="10374019" y="4429084"/>
            <a:ext cx="688058" cy="244161"/>
            <a:chOff x="0" y="0"/>
            <a:chExt cx="181217" cy="64306"/>
          </a:xfrm>
        </p:grpSpPr>
        <p:sp>
          <p:nvSpPr>
            <p:cNvPr name="Freeform 32" id="32"/>
            <p:cNvSpPr/>
            <p:nvPr/>
          </p:nvSpPr>
          <p:spPr>
            <a:xfrm flipH="false" flipV="false" rot="0">
              <a:off x="0" y="0"/>
              <a:ext cx="181217" cy="64306"/>
            </a:xfrm>
            <a:custGeom>
              <a:avLst/>
              <a:gdLst/>
              <a:ahLst/>
              <a:cxnLst/>
              <a:rect r="r" b="b" t="t" l="l"/>
              <a:pathLst>
                <a:path h="64306" w="181217">
                  <a:moveTo>
                    <a:pt x="0" y="0"/>
                  </a:moveTo>
                  <a:lnTo>
                    <a:pt x="181217" y="0"/>
                  </a:lnTo>
                  <a:lnTo>
                    <a:pt x="181217" y="64306"/>
                  </a:lnTo>
                  <a:lnTo>
                    <a:pt x="0" y="64306"/>
                  </a:lnTo>
                  <a:close/>
                </a:path>
              </a:pathLst>
            </a:custGeom>
            <a:solidFill>
              <a:srgbClr val="FFFFFF"/>
            </a:solidFill>
          </p:spPr>
        </p:sp>
        <p:sp>
          <p:nvSpPr>
            <p:cNvPr name="TextBox 33" id="33"/>
            <p:cNvSpPr txBox="true"/>
            <p:nvPr/>
          </p:nvSpPr>
          <p:spPr>
            <a:xfrm>
              <a:off x="0" y="-9525"/>
              <a:ext cx="181217" cy="73831"/>
            </a:xfrm>
            <a:prstGeom prst="rect">
              <a:avLst/>
            </a:prstGeom>
          </p:spPr>
          <p:txBody>
            <a:bodyPr anchor="ctr" rtlCol="false" tIns="50800" lIns="50800" bIns="50800" rIns="50800"/>
            <a:lstStyle/>
            <a:p>
              <a:pPr algn="ctr">
                <a:lnSpc>
                  <a:spcPts val="2574"/>
                </a:lnSpc>
              </a:pPr>
            </a:p>
          </p:txBody>
        </p:sp>
      </p:grpSp>
      <p:grpSp>
        <p:nvGrpSpPr>
          <p:cNvPr name="Group 34" id="34"/>
          <p:cNvGrpSpPr/>
          <p:nvPr/>
        </p:nvGrpSpPr>
        <p:grpSpPr>
          <a:xfrm rot="0">
            <a:off x="12288246" y="4073030"/>
            <a:ext cx="753311" cy="418962"/>
            <a:chOff x="0" y="0"/>
            <a:chExt cx="198403" cy="110344"/>
          </a:xfrm>
        </p:grpSpPr>
        <p:sp>
          <p:nvSpPr>
            <p:cNvPr name="Freeform 35" id="35"/>
            <p:cNvSpPr/>
            <p:nvPr/>
          </p:nvSpPr>
          <p:spPr>
            <a:xfrm flipH="false" flipV="false" rot="0">
              <a:off x="0" y="0"/>
              <a:ext cx="198403" cy="110344"/>
            </a:xfrm>
            <a:custGeom>
              <a:avLst/>
              <a:gdLst/>
              <a:ahLst/>
              <a:cxnLst/>
              <a:rect r="r" b="b" t="t" l="l"/>
              <a:pathLst>
                <a:path h="110344" w="198403">
                  <a:moveTo>
                    <a:pt x="0" y="0"/>
                  </a:moveTo>
                  <a:lnTo>
                    <a:pt x="198403" y="0"/>
                  </a:lnTo>
                  <a:lnTo>
                    <a:pt x="198403" y="110344"/>
                  </a:lnTo>
                  <a:lnTo>
                    <a:pt x="0" y="110344"/>
                  </a:lnTo>
                  <a:close/>
                </a:path>
              </a:pathLst>
            </a:custGeom>
            <a:solidFill>
              <a:srgbClr val="FFFFFF"/>
            </a:solidFill>
          </p:spPr>
        </p:sp>
        <p:sp>
          <p:nvSpPr>
            <p:cNvPr name="TextBox 36" id="36"/>
            <p:cNvSpPr txBox="true"/>
            <p:nvPr/>
          </p:nvSpPr>
          <p:spPr>
            <a:xfrm>
              <a:off x="0" y="-9525"/>
              <a:ext cx="198403" cy="119869"/>
            </a:xfrm>
            <a:prstGeom prst="rect">
              <a:avLst/>
            </a:prstGeom>
          </p:spPr>
          <p:txBody>
            <a:bodyPr anchor="ctr" rtlCol="false" tIns="50800" lIns="50800" bIns="50800" rIns="50800"/>
            <a:lstStyle/>
            <a:p>
              <a:pPr algn="ctr">
                <a:lnSpc>
                  <a:spcPts val="2574"/>
                </a:lnSpc>
              </a:pPr>
            </a:p>
          </p:txBody>
        </p:sp>
      </p:grpSp>
      <p:grpSp>
        <p:nvGrpSpPr>
          <p:cNvPr name="Group 37" id="37"/>
          <p:cNvGrpSpPr/>
          <p:nvPr/>
        </p:nvGrpSpPr>
        <p:grpSpPr>
          <a:xfrm rot="0">
            <a:off x="12082879" y="6583103"/>
            <a:ext cx="797618" cy="386336"/>
            <a:chOff x="0" y="0"/>
            <a:chExt cx="210072" cy="101751"/>
          </a:xfrm>
        </p:grpSpPr>
        <p:sp>
          <p:nvSpPr>
            <p:cNvPr name="Freeform 38" id="38"/>
            <p:cNvSpPr/>
            <p:nvPr/>
          </p:nvSpPr>
          <p:spPr>
            <a:xfrm flipH="false" flipV="false" rot="0">
              <a:off x="0" y="0"/>
              <a:ext cx="210072" cy="101751"/>
            </a:xfrm>
            <a:custGeom>
              <a:avLst/>
              <a:gdLst/>
              <a:ahLst/>
              <a:cxnLst/>
              <a:rect r="r" b="b" t="t" l="l"/>
              <a:pathLst>
                <a:path h="101751" w="210072">
                  <a:moveTo>
                    <a:pt x="0" y="0"/>
                  </a:moveTo>
                  <a:lnTo>
                    <a:pt x="210072" y="0"/>
                  </a:lnTo>
                  <a:lnTo>
                    <a:pt x="210072" y="101751"/>
                  </a:lnTo>
                  <a:lnTo>
                    <a:pt x="0" y="101751"/>
                  </a:lnTo>
                  <a:close/>
                </a:path>
              </a:pathLst>
            </a:custGeom>
            <a:solidFill>
              <a:srgbClr val="FFFFFF"/>
            </a:solidFill>
          </p:spPr>
        </p:sp>
        <p:sp>
          <p:nvSpPr>
            <p:cNvPr name="TextBox 39" id="39"/>
            <p:cNvSpPr txBox="true"/>
            <p:nvPr/>
          </p:nvSpPr>
          <p:spPr>
            <a:xfrm>
              <a:off x="0" y="-9525"/>
              <a:ext cx="210072" cy="111276"/>
            </a:xfrm>
            <a:prstGeom prst="rect">
              <a:avLst/>
            </a:prstGeom>
          </p:spPr>
          <p:txBody>
            <a:bodyPr anchor="ctr" rtlCol="false" tIns="50800" lIns="50800" bIns="50800" rIns="50800"/>
            <a:lstStyle/>
            <a:p>
              <a:pPr algn="ctr">
                <a:lnSpc>
                  <a:spcPts val="2574"/>
                </a:lnSpc>
              </a:pPr>
            </a:p>
          </p:txBody>
        </p:sp>
      </p:grpSp>
      <p:grpSp>
        <p:nvGrpSpPr>
          <p:cNvPr name="Group 40" id="40"/>
          <p:cNvGrpSpPr/>
          <p:nvPr/>
        </p:nvGrpSpPr>
        <p:grpSpPr>
          <a:xfrm rot="0">
            <a:off x="10239840" y="6119533"/>
            <a:ext cx="639119" cy="458096"/>
            <a:chOff x="0" y="0"/>
            <a:chExt cx="168328" cy="120651"/>
          </a:xfrm>
        </p:grpSpPr>
        <p:sp>
          <p:nvSpPr>
            <p:cNvPr name="Freeform 41" id="41"/>
            <p:cNvSpPr/>
            <p:nvPr/>
          </p:nvSpPr>
          <p:spPr>
            <a:xfrm flipH="false" flipV="false" rot="0">
              <a:off x="0" y="0"/>
              <a:ext cx="168328" cy="120651"/>
            </a:xfrm>
            <a:custGeom>
              <a:avLst/>
              <a:gdLst/>
              <a:ahLst/>
              <a:cxnLst/>
              <a:rect r="r" b="b" t="t" l="l"/>
              <a:pathLst>
                <a:path h="120651" w="168328">
                  <a:moveTo>
                    <a:pt x="0" y="0"/>
                  </a:moveTo>
                  <a:lnTo>
                    <a:pt x="168328" y="0"/>
                  </a:lnTo>
                  <a:lnTo>
                    <a:pt x="168328" y="120651"/>
                  </a:lnTo>
                  <a:lnTo>
                    <a:pt x="0" y="120651"/>
                  </a:lnTo>
                  <a:close/>
                </a:path>
              </a:pathLst>
            </a:custGeom>
            <a:solidFill>
              <a:srgbClr val="FFFFFF"/>
            </a:solidFill>
          </p:spPr>
        </p:sp>
        <p:sp>
          <p:nvSpPr>
            <p:cNvPr name="TextBox 42" id="42"/>
            <p:cNvSpPr txBox="true"/>
            <p:nvPr/>
          </p:nvSpPr>
          <p:spPr>
            <a:xfrm>
              <a:off x="0" y="-9525"/>
              <a:ext cx="168328" cy="130176"/>
            </a:xfrm>
            <a:prstGeom prst="rect">
              <a:avLst/>
            </a:prstGeom>
          </p:spPr>
          <p:txBody>
            <a:bodyPr anchor="ctr" rtlCol="false" tIns="50800" lIns="50800" bIns="50800" rIns="50800"/>
            <a:lstStyle/>
            <a:p>
              <a:pPr algn="ctr">
                <a:lnSpc>
                  <a:spcPts val="2574"/>
                </a:lnSpc>
              </a:pPr>
            </a:p>
          </p:txBody>
        </p:sp>
      </p:grpSp>
      <p:grpSp>
        <p:nvGrpSpPr>
          <p:cNvPr name="Group 43" id="43"/>
          <p:cNvGrpSpPr/>
          <p:nvPr/>
        </p:nvGrpSpPr>
        <p:grpSpPr>
          <a:xfrm rot="0">
            <a:off x="13362488" y="4497738"/>
            <a:ext cx="4700508" cy="2150084"/>
            <a:chOff x="0" y="0"/>
            <a:chExt cx="6267344" cy="2866778"/>
          </a:xfrm>
        </p:grpSpPr>
        <p:sp>
          <p:nvSpPr>
            <p:cNvPr name="Freeform 44" id="44"/>
            <p:cNvSpPr/>
            <p:nvPr/>
          </p:nvSpPr>
          <p:spPr>
            <a:xfrm flipH="false" flipV="false" rot="0">
              <a:off x="0" y="0"/>
              <a:ext cx="358347" cy="2866778"/>
            </a:xfrm>
            <a:custGeom>
              <a:avLst/>
              <a:gdLst/>
              <a:ahLst/>
              <a:cxnLst/>
              <a:rect r="r" b="b" t="t" l="l"/>
              <a:pathLst>
                <a:path h="2866778" w="358347">
                  <a:moveTo>
                    <a:pt x="0" y="0"/>
                  </a:moveTo>
                  <a:lnTo>
                    <a:pt x="358347" y="0"/>
                  </a:lnTo>
                  <a:lnTo>
                    <a:pt x="358347" y="2866778"/>
                  </a:lnTo>
                  <a:lnTo>
                    <a:pt x="0" y="2866778"/>
                  </a:lnTo>
                  <a:lnTo>
                    <a:pt x="0" y="0"/>
                  </a:lnTo>
                  <a:close/>
                </a:path>
              </a:pathLst>
            </a:custGeom>
            <a:blipFill>
              <a:blip r:embed="rId23"/>
              <a:stretch>
                <a:fillRect l="0" t="0" r="0" b="0"/>
              </a:stretch>
            </a:blipFill>
          </p:spPr>
        </p:sp>
        <p:sp>
          <p:nvSpPr>
            <p:cNvPr name="TextBox 45" id="45"/>
            <p:cNvSpPr txBox="true"/>
            <p:nvPr/>
          </p:nvSpPr>
          <p:spPr>
            <a:xfrm rot="0">
              <a:off x="446698" y="79598"/>
              <a:ext cx="5808206"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Energy efficiency</a:t>
              </a:r>
            </a:p>
          </p:txBody>
        </p:sp>
        <p:sp>
          <p:nvSpPr>
            <p:cNvPr name="TextBox 46" id="46"/>
            <p:cNvSpPr txBox="true"/>
            <p:nvPr/>
          </p:nvSpPr>
          <p:spPr>
            <a:xfrm rot="0">
              <a:off x="446698" y="455612"/>
              <a:ext cx="5808206"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Renewables</a:t>
              </a:r>
            </a:p>
          </p:txBody>
        </p:sp>
        <p:sp>
          <p:nvSpPr>
            <p:cNvPr name="TextBox 47" id="47"/>
            <p:cNvSpPr txBox="true"/>
            <p:nvPr/>
          </p:nvSpPr>
          <p:spPr>
            <a:xfrm rot="0">
              <a:off x="459138" y="836951"/>
              <a:ext cx="5808206"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Nuclear</a:t>
              </a:r>
            </a:p>
          </p:txBody>
        </p:sp>
        <p:sp>
          <p:nvSpPr>
            <p:cNvPr name="TextBox 48" id="48"/>
            <p:cNvSpPr txBox="true"/>
            <p:nvPr/>
          </p:nvSpPr>
          <p:spPr>
            <a:xfrm rot="0">
              <a:off x="446698" y="1218289"/>
              <a:ext cx="5808206"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power and storage technologies</a:t>
              </a:r>
            </a:p>
          </p:txBody>
        </p:sp>
        <p:sp>
          <p:nvSpPr>
            <p:cNvPr name="TextBox 49" id="49"/>
            <p:cNvSpPr txBox="true"/>
            <p:nvPr/>
          </p:nvSpPr>
          <p:spPr>
            <a:xfrm rot="0">
              <a:off x="459138" y="1599628"/>
              <a:ext cx="5808206"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Fossil fuel</a:t>
              </a:r>
            </a:p>
          </p:txBody>
        </p:sp>
        <p:sp>
          <p:nvSpPr>
            <p:cNvPr name="TextBox 50" id="50"/>
            <p:cNvSpPr txBox="true"/>
            <p:nvPr/>
          </p:nvSpPr>
          <p:spPr>
            <a:xfrm rot="0">
              <a:off x="446698" y="1980966"/>
              <a:ext cx="5808206"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cross-cutting technologies/research</a:t>
              </a:r>
            </a:p>
          </p:txBody>
        </p:sp>
        <p:sp>
          <p:nvSpPr>
            <p:cNvPr name="TextBox 51" id="51"/>
            <p:cNvSpPr txBox="true"/>
            <p:nvPr/>
          </p:nvSpPr>
          <p:spPr>
            <a:xfrm rot="0">
              <a:off x="459138" y="2362304"/>
              <a:ext cx="5808206" cy="311488"/>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Hydrogen an fuel cells</a:t>
              </a:r>
            </a:p>
          </p:txBody>
        </p:sp>
      </p:grpSp>
      <p:sp>
        <p:nvSpPr>
          <p:cNvPr name="TextBox 52" id="52"/>
          <p:cNvSpPr txBox="true"/>
          <p:nvPr/>
        </p:nvSpPr>
        <p:spPr>
          <a:xfrm rot="0">
            <a:off x="2147062" y="1321488"/>
            <a:ext cx="4936306"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FOCUS PAYS</a:t>
            </a:r>
          </a:p>
        </p:txBody>
      </p:sp>
      <p:sp>
        <p:nvSpPr>
          <p:cNvPr name="TextBox 53" id="53"/>
          <p:cNvSpPr txBox="true"/>
          <p:nvPr/>
        </p:nvSpPr>
        <p:spPr>
          <a:xfrm rot="0">
            <a:off x="11423981" y="344280"/>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PIB </a:t>
            </a:r>
            <a:r>
              <a:rPr lang="en-US" sz="1979">
                <a:solidFill>
                  <a:srgbClr val="647B54"/>
                </a:solidFill>
                <a:latin typeface="Garet Bold"/>
                <a:ea typeface="Garet Bold"/>
                <a:cs typeface="Garet Bold"/>
                <a:sym typeface="Garet Bold"/>
              </a:rPr>
              <a:t> </a:t>
            </a:r>
            <a:r>
              <a:rPr lang="en-US" sz="1979">
                <a:solidFill>
                  <a:srgbClr val="647B54"/>
                </a:solidFill>
                <a:latin typeface="Garet"/>
                <a:ea typeface="Garet"/>
                <a:cs typeface="Garet"/>
                <a:sym typeface="Garet"/>
              </a:rPr>
              <a:t>(US$ milliards) </a:t>
            </a:r>
          </a:p>
        </p:txBody>
      </p:sp>
      <p:sp>
        <p:nvSpPr>
          <p:cNvPr name="TextBox 54" id="54"/>
          <p:cNvSpPr txBox="true"/>
          <p:nvPr/>
        </p:nvSpPr>
        <p:spPr>
          <a:xfrm rot="0">
            <a:off x="2172510" y="894024"/>
            <a:ext cx="2075804"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low</a:t>
            </a:r>
          </a:p>
        </p:txBody>
      </p:sp>
      <p:sp>
        <p:nvSpPr>
          <p:cNvPr name="TextBox 55" id="55"/>
          <p:cNvSpPr txBox="true"/>
          <p:nvPr/>
        </p:nvSpPr>
        <p:spPr>
          <a:xfrm rot="0">
            <a:off x="2147062" y="4727377"/>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Pilliers</a:t>
            </a:r>
          </a:p>
        </p:txBody>
      </p:sp>
      <p:sp>
        <p:nvSpPr>
          <p:cNvPr name="TextBox 56" id="56"/>
          <p:cNvSpPr txBox="true"/>
          <p:nvPr/>
        </p:nvSpPr>
        <p:spPr>
          <a:xfrm rot="0">
            <a:off x="3559051" y="5301267"/>
            <a:ext cx="3362646" cy="63207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Innovation</a:t>
            </a:r>
          </a:p>
          <a:p>
            <a:pPr algn="l">
              <a:lnSpc>
                <a:spcPts val="2574"/>
              </a:lnSpc>
              <a:spcBef>
                <a:spcPct val="0"/>
              </a:spcBef>
            </a:pPr>
            <a:r>
              <a:rPr lang="en-US" sz="1979">
                <a:solidFill>
                  <a:srgbClr val="647B54"/>
                </a:solidFill>
                <a:latin typeface="Garet"/>
                <a:ea typeface="Garet"/>
                <a:cs typeface="Garet"/>
                <a:sym typeface="Garet"/>
              </a:rPr>
              <a:t>Marché du travail</a:t>
            </a:r>
          </a:p>
        </p:txBody>
      </p:sp>
      <p:sp>
        <p:nvSpPr>
          <p:cNvPr name="TextBox 57" id="57"/>
          <p:cNvSpPr txBox="true"/>
          <p:nvPr/>
        </p:nvSpPr>
        <p:spPr>
          <a:xfrm rot="0">
            <a:off x="3559051" y="6256827"/>
            <a:ext cx="4447237" cy="63207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Santé et éducation primaire</a:t>
            </a:r>
          </a:p>
          <a:p>
            <a:pPr algn="l">
              <a:lnSpc>
                <a:spcPts val="2574"/>
              </a:lnSpc>
              <a:spcBef>
                <a:spcPct val="0"/>
              </a:spcBef>
            </a:pPr>
            <a:r>
              <a:rPr lang="en-US" sz="1979">
                <a:solidFill>
                  <a:srgbClr val="647B54"/>
                </a:solidFill>
                <a:latin typeface="Garet"/>
                <a:ea typeface="Garet"/>
                <a:cs typeface="Garet"/>
                <a:sym typeface="Garet"/>
              </a:rPr>
              <a:t>Taille du marché</a:t>
            </a:r>
          </a:p>
        </p:txBody>
      </p:sp>
      <p:sp>
        <p:nvSpPr>
          <p:cNvPr name="TextBox 58" id="58"/>
          <p:cNvSpPr txBox="true"/>
          <p:nvPr/>
        </p:nvSpPr>
        <p:spPr>
          <a:xfrm rot="0">
            <a:off x="3559051" y="7212756"/>
            <a:ext cx="4447237" cy="63207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Maturité technologique</a:t>
            </a:r>
          </a:p>
          <a:p>
            <a:pPr algn="l">
              <a:lnSpc>
                <a:spcPts val="2574"/>
              </a:lnSpc>
              <a:spcBef>
                <a:spcPct val="0"/>
              </a:spcBef>
            </a:pPr>
            <a:r>
              <a:rPr lang="en-US" sz="1979">
                <a:solidFill>
                  <a:srgbClr val="647B54"/>
                </a:solidFill>
                <a:latin typeface="Garet"/>
                <a:ea typeface="Garet"/>
                <a:cs typeface="Garet"/>
                <a:sym typeface="Garet"/>
              </a:rPr>
              <a:t>Infrastructures</a:t>
            </a:r>
          </a:p>
        </p:txBody>
      </p:sp>
      <p:sp>
        <p:nvSpPr>
          <p:cNvPr name="TextBox 59" id="59"/>
          <p:cNvSpPr txBox="true"/>
          <p:nvPr/>
        </p:nvSpPr>
        <p:spPr>
          <a:xfrm rot="0">
            <a:off x="11648380" y="7267558"/>
            <a:ext cx="6164097" cy="2251329"/>
          </a:xfrm>
          <a:prstGeom prst="rect">
            <a:avLst/>
          </a:prstGeom>
        </p:spPr>
        <p:txBody>
          <a:bodyPr anchor="t" rtlCol="false" tIns="0" lIns="0" bIns="0" rIns="0">
            <a:spAutoFit/>
          </a:bodyPr>
          <a:lstStyle/>
          <a:p>
            <a:pPr algn="l">
              <a:lnSpc>
                <a:spcPts val="2574"/>
              </a:lnSpc>
            </a:pPr>
            <a:r>
              <a:rPr lang="en-US" sz="1979">
                <a:solidFill>
                  <a:srgbClr val="FFFFFF"/>
                </a:solidFill>
                <a:latin typeface="Garet Bold"/>
                <a:ea typeface="Garet Bold"/>
                <a:cs typeface="Garet Bold"/>
                <a:sym typeface="Garet Bold"/>
              </a:rPr>
              <a:t>Politique énergétique nationale adoptée en 2017</a:t>
            </a:r>
          </a:p>
          <a:p>
            <a:pPr algn="l">
              <a:lnSpc>
                <a:spcPts val="2574"/>
              </a:lnSpc>
            </a:pPr>
          </a:p>
          <a:p>
            <a:pPr algn="l" marL="427482" indent="-213741" lvl="1">
              <a:lnSpc>
                <a:spcPts val="2574"/>
              </a:lnSpc>
              <a:buFont typeface="Arial"/>
              <a:buChar char="•"/>
            </a:pPr>
            <a:r>
              <a:rPr lang="en-US" sz="1979">
                <a:solidFill>
                  <a:srgbClr val="FFFFFF"/>
                </a:solidFill>
                <a:latin typeface="Garet"/>
                <a:ea typeface="Garet"/>
                <a:cs typeface="Garet"/>
                <a:sym typeface="Garet"/>
              </a:rPr>
              <a:t>Priorité sur l’utilisation des ressources énergétiques domestiques et durables</a:t>
            </a:r>
          </a:p>
          <a:p>
            <a:pPr algn="l" marL="427482" indent="-213741" lvl="1">
              <a:lnSpc>
                <a:spcPts val="2574"/>
              </a:lnSpc>
              <a:buFont typeface="Arial"/>
              <a:buChar char="•"/>
            </a:pPr>
            <a:r>
              <a:rPr lang="en-US" sz="1979">
                <a:solidFill>
                  <a:srgbClr val="FFFFFF"/>
                </a:solidFill>
                <a:latin typeface="Garet"/>
                <a:ea typeface="Garet"/>
                <a:cs typeface="Garet"/>
                <a:sym typeface="Garet"/>
              </a:rPr>
              <a:t>Classée 5ème en Europe et 12ème Mondial en termes d’installations en ER</a:t>
            </a:r>
          </a:p>
        </p:txBody>
      </p:sp>
      <p:sp>
        <p:nvSpPr>
          <p:cNvPr name="TextBox 60" id="60"/>
          <p:cNvSpPr txBox="true"/>
          <p:nvPr/>
        </p:nvSpPr>
        <p:spPr>
          <a:xfrm rot="0">
            <a:off x="11729473" y="4975205"/>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31%</a:t>
            </a:r>
          </a:p>
        </p:txBody>
      </p:sp>
      <p:sp>
        <p:nvSpPr>
          <p:cNvPr name="TextBox 61" id="61"/>
          <p:cNvSpPr txBox="true"/>
          <p:nvPr/>
        </p:nvSpPr>
        <p:spPr>
          <a:xfrm rot="0">
            <a:off x="10611817" y="3472509"/>
            <a:ext cx="6252290" cy="345059"/>
          </a:xfrm>
          <a:prstGeom prst="rect">
            <a:avLst/>
          </a:prstGeom>
        </p:spPr>
        <p:txBody>
          <a:bodyPr anchor="t" rtlCol="false" tIns="0" lIns="0" bIns="0" rIns="0">
            <a:spAutoFit/>
          </a:bodyPr>
          <a:lstStyle/>
          <a:p>
            <a:pPr algn="l">
              <a:lnSpc>
                <a:spcPts val="2703"/>
              </a:lnSpc>
              <a:spcBef>
                <a:spcPct val="0"/>
              </a:spcBef>
            </a:pPr>
            <a:r>
              <a:rPr lang="en-US" sz="2079">
                <a:solidFill>
                  <a:srgbClr val="647B54"/>
                </a:solidFill>
                <a:latin typeface="Garet Bold"/>
                <a:ea typeface="Garet Bold"/>
                <a:cs typeface="Garet Bold"/>
                <a:sym typeface="Garet Bold"/>
              </a:rPr>
              <a:t>Répartition des investissements en énergie</a:t>
            </a:r>
          </a:p>
        </p:txBody>
      </p:sp>
      <p:sp>
        <p:nvSpPr>
          <p:cNvPr name="TextBox 62" id="62"/>
          <p:cNvSpPr txBox="true"/>
          <p:nvPr/>
        </p:nvSpPr>
        <p:spPr>
          <a:xfrm rot="0">
            <a:off x="11387016" y="5973146"/>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Bold"/>
                <a:ea typeface="Garet Bold"/>
                <a:cs typeface="Garet Bold"/>
                <a:sym typeface="Garet Bold"/>
              </a:rPr>
              <a:t>29%</a:t>
            </a:r>
          </a:p>
        </p:txBody>
      </p:sp>
      <p:sp>
        <p:nvSpPr>
          <p:cNvPr name="TextBox 63" id="63"/>
          <p:cNvSpPr txBox="true"/>
          <p:nvPr/>
        </p:nvSpPr>
        <p:spPr>
          <a:xfrm rot="0">
            <a:off x="10559399" y="5553730"/>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18,91%</a:t>
            </a:r>
          </a:p>
        </p:txBody>
      </p:sp>
      <p:sp>
        <p:nvSpPr>
          <p:cNvPr name="TextBox 64" id="64"/>
          <p:cNvSpPr txBox="true"/>
          <p:nvPr/>
        </p:nvSpPr>
        <p:spPr>
          <a:xfrm rot="0">
            <a:off x="10611817" y="4975205"/>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12,98%</a:t>
            </a:r>
          </a:p>
        </p:txBody>
      </p:sp>
      <p:sp>
        <p:nvSpPr>
          <p:cNvPr name="TextBox 65" id="65"/>
          <p:cNvSpPr txBox="true"/>
          <p:nvPr/>
        </p:nvSpPr>
        <p:spPr>
          <a:xfrm rot="0">
            <a:off x="10995510" y="4532114"/>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7%</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47062" y="6266352"/>
            <a:ext cx="1158387" cy="316751"/>
          </a:xfrm>
          <a:custGeom>
            <a:avLst/>
            <a:gdLst/>
            <a:ahLst/>
            <a:cxnLst/>
            <a:rect r="r" b="b" t="t" l="l"/>
            <a:pathLst>
              <a:path h="316751" w="1158387">
                <a:moveTo>
                  <a:pt x="0" y="0"/>
                </a:moveTo>
                <a:lnTo>
                  <a:pt x="1158387" y="0"/>
                </a:lnTo>
                <a:lnTo>
                  <a:pt x="1158387" y="316751"/>
                </a:lnTo>
                <a:lnTo>
                  <a:pt x="0" y="316751"/>
                </a:lnTo>
                <a:lnTo>
                  <a:pt x="0" y="0"/>
                </a:lnTo>
                <a:close/>
              </a:path>
            </a:pathLst>
          </a:custGeom>
          <a:blipFill>
            <a:blip r:embed="rId5">
              <a:extLst>
                <a:ext uri="{96DAC541-7B7A-43D3-8B79-37D633B846F1}">
                  <asvg:svgBlip xmlns:asvg="http://schemas.microsoft.com/office/drawing/2016/SVG/main" r:embed="rId6"/>
                </a:ext>
              </a:extLst>
            </a:blip>
            <a:stretch>
              <a:fillRect l="0" t="0" r="-59673" b="0"/>
            </a:stretch>
          </a:blipFill>
        </p:spPr>
      </p:sp>
      <p:grpSp>
        <p:nvGrpSpPr>
          <p:cNvPr name="Group 4" id="4"/>
          <p:cNvGrpSpPr/>
          <p:nvPr/>
        </p:nvGrpSpPr>
        <p:grpSpPr>
          <a:xfrm rot="0">
            <a:off x="2147062" y="5310792"/>
            <a:ext cx="1158387" cy="316751"/>
            <a:chOff x="0" y="0"/>
            <a:chExt cx="1544516" cy="422335"/>
          </a:xfrm>
        </p:grpSpPr>
        <p:sp>
          <p:nvSpPr>
            <p:cNvPr name="Freeform 5" id="5"/>
            <p:cNvSpPr/>
            <p:nvPr/>
          </p:nvSpPr>
          <p:spPr>
            <a:xfrm flipH="false" flipV="false" rot="0">
              <a:off x="0" y="0"/>
              <a:ext cx="1544516" cy="422335"/>
            </a:xfrm>
            <a:custGeom>
              <a:avLst/>
              <a:gdLst/>
              <a:ahLst/>
              <a:cxnLst/>
              <a:rect r="r" b="b" t="t" l="l"/>
              <a:pathLst>
                <a:path h="422335" w="1544516">
                  <a:moveTo>
                    <a:pt x="0" y="0"/>
                  </a:moveTo>
                  <a:lnTo>
                    <a:pt x="1544516" y="0"/>
                  </a:lnTo>
                  <a:lnTo>
                    <a:pt x="1544516" y="422335"/>
                  </a:lnTo>
                  <a:lnTo>
                    <a:pt x="0" y="422335"/>
                  </a:lnTo>
                  <a:lnTo>
                    <a:pt x="0" y="0"/>
                  </a:lnTo>
                  <a:close/>
                </a:path>
              </a:pathLst>
            </a:custGeom>
            <a:blipFill>
              <a:blip r:embed="rId7">
                <a:extLst>
                  <a:ext uri="{96DAC541-7B7A-43D3-8B79-37D633B846F1}">
                    <asvg:svgBlip xmlns:asvg="http://schemas.microsoft.com/office/drawing/2016/SVG/main" r:embed="rId8"/>
                  </a:ext>
                </a:extLst>
              </a:blip>
              <a:stretch>
                <a:fillRect l="0" t="0" r="-59673" b="0"/>
              </a:stretch>
            </a:blipFill>
          </p:spPr>
        </p:sp>
        <p:sp>
          <p:nvSpPr>
            <p:cNvPr name="Freeform 6" id="6"/>
            <p:cNvSpPr/>
            <p:nvPr/>
          </p:nvSpPr>
          <p:spPr>
            <a:xfrm flipH="false" flipV="false" rot="0">
              <a:off x="12700" y="0"/>
              <a:ext cx="485805" cy="422335"/>
            </a:xfrm>
            <a:custGeom>
              <a:avLst/>
              <a:gdLst/>
              <a:ahLst/>
              <a:cxnLst/>
              <a:rect r="r" b="b" t="t" l="l"/>
              <a:pathLst>
                <a:path h="422335" w="485805">
                  <a:moveTo>
                    <a:pt x="0" y="0"/>
                  </a:moveTo>
                  <a:lnTo>
                    <a:pt x="485805" y="0"/>
                  </a:lnTo>
                  <a:lnTo>
                    <a:pt x="485805" y="422335"/>
                  </a:lnTo>
                  <a:lnTo>
                    <a:pt x="0" y="422335"/>
                  </a:lnTo>
                  <a:lnTo>
                    <a:pt x="0" y="0"/>
                  </a:lnTo>
                  <a:close/>
                </a:path>
              </a:pathLst>
            </a:custGeom>
            <a:blipFill>
              <a:blip r:embed="rId5">
                <a:extLst>
                  <a:ext uri="{96DAC541-7B7A-43D3-8B79-37D633B846F1}">
                    <asvg:svgBlip xmlns:asvg="http://schemas.microsoft.com/office/drawing/2016/SVG/main" r:embed="rId6"/>
                  </a:ext>
                </a:extLst>
              </a:blip>
              <a:stretch>
                <a:fillRect l="0" t="0" r="-407649" b="0"/>
              </a:stretch>
            </a:blipFill>
          </p:spPr>
        </p:sp>
      </p:grpSp>
      <p:sp>
        <p:nvSpPr>
          <p:cNvPr name="Freeform 7" id="7"/>
          <p:cNvSpPr/>
          <p:nvPr/>
        </p:nvSpPr>
        <p:spPr>
          <a:xfrm flipH="false" flipV="false" rot="0">
            <a:off x="2255355" y="7251429"/>
            <a:ext cx="941800" cy="481330"/>
          </a:xfrm>
          <a:custGeom>
            <a:avLst/>
            <a:gdLst/>
            <a:ahLst/>
            <a:cxnLst/>
            <a:rect r="r" b="b" t="t" l="l"/>
            <a:pathLst>
              <a:path h="481330" w="941800">
                <a:moveTo>
                  <a:pt x="0" y="0"/>
                </a:moveTo>
                <a:lnTo>
                  <a:pt x="941800" y="0"/>
                </a:lnTo>
                <a:lnTo>
                  <a:pt x="941800" y="481330"/>
                </a:lnTo>
                <a:lnTo>
                  <a:pt x="0" y="481330"/>
                </a:lnTo>
                <a:lnTo>
                  <a:pt x="0" y="0"/>
                </a:lnTo>
                <a:close/>
              </a:path>
            </a:pathLst>
          </a:custGeom>
          <a:blipFill>
            <a:blip r:embed="rId9">
              <a:extLst>
                <a:ext uri="{96DAC541-7B7A-43D3-8B79-37D633B846F1}">
                  <asvg:svgBlip xmlns:asvg="http://schemas.microsoft.com/office/drawing/2016/SVG/main" r:embed="rId10"/>
                </a:ext>
              </a:extLst>
            </a:blip>
            <a:stretch>
              <a:fillRect l="0" t="0" r="-3221" b="-101968"/>
            </a:stretch>
          </a:blipFill>
        </p:spPr>
      </p:sp>
      <p:sp>
        <p:nvSpPr>
          <p:cNvPr name="AutoShape 8" id="8"/>
          <p:cNvSpPr/>
          <p:nvPr/>
        </p:nvSpPr>
        <p:spPr>
          <a:xfrm flipV="true">
            <a:off x="10094674" y="215311"/>
            <a:ext cx="4762" cy="9883658"/>
          </a:xfrm>
          <a:prstGeom prst="line">
            <a:avLst/>
          </a:prstGeom>
          <a:ln cap="flat" w="9525">
            <a:solidFill>
              <a:srgbClr val="ACAEB5"/>
            </a:solidFill>
            <a:prstDash val="solid"/>
            <a:headEnd type="none" len="sm" w="sm"/>
            <a:tailEnd type="none" len="sm" w="sm"/>
          </a:ln>
        </p:spPr>
      </p:sp>
      <p:sp>
        <p:nvSpPr>
          <p:cNvPr name="AutoShape 9" id="9"/>
          <p:cNvSpPr/>
          <p:nvPr/>
        </p:nvSpPr>
        <p:spPr>
          <a:xfrm>
            <a:off x="2286425" y="3315057"/>
            <a:ext cx="7845534" cy="0"/>
          </a:xfrm>
          <a:prstGeom prst="line">
            <a:avLst/>
          </a:prstGeom>
          <a:ln cap="flat" w="9525">
            <a:solidFill>
              <a:srgbClr val="ACAEB5"/>
            </a:solidFill>
            <a:prstDash val="solid"/>
            <a:headEnd type="none" len="sm" w="sm"/>
            <a:tailEnd type="none" len="sm" w="sm"/>
          </a:ln>
        </p:spPr>
      </p:sp>
      <p:sp>
        <p:nvSpPr>
          <p:cNvPr name="AutoShape 10" id="10"/>
          <p:cNvSpPr/>
          <p:nvPr/>
        </p:nvSpPr>
        <p:spPr>
          <a:xfrm>
            <a:off x="2172510" y="4378958"/>
            <a:ext cx="7845534" cy="0"/>
          </a:xfrm>
          <a:prstGeom prst="line">
            <a:avLst/>
          </a:prstGeom>
          <a:ln cap="flat" w="9525">
            <a:solidFill>
              <a:srgbClr val="ACAEB5"/>
            </a:solidFill>
            <a:prstDash val="solid"/>
            <a:headEnd type="none" len="sm" w="sm"/>
            <a:tailEnd type="none" len="sm" w="sm"/>
          </a:ln>
        </p:spPr>
      </p:sp>
      <p:sp>
        <p:nvSpPr>
          <p:cNvPr name="AutoShape 11" id="11"/>
          <p:cNvSpPr/>
          <p:nvPr/>
        </p:nvSpPr>
        <p:spPr>
          <a:xfrm flipH="true">
            <a:off x="10104205" y="6974201"/>
            <a:ext cx="7802765" cy="9525"/>
          </a:xfrm>
          <a:prstGeom prst="line">
            <a:avLst/>
          </a:prstGeom>
          <a:ln cap="flat" w="9525">
            <a:solidFill>
              <a:srgbClr val="ACAEB5"/>
            </a:solidFill>
            <a:prstDash val="solid"/>
            <a:headEnd type="none" len="sm" w="sm"/>
            <a:tailEnd type="none" len="sm" w="sm"/>
          </a:ln>
        </p:spPr>
      </p:sp>
      <p:grpSp>
        <p:nvGrpSpPr>
          <p:cNvPr name="Group 12" id="12"/>
          <p:cNvGrpSpPr/>
          <p:nvPr/>
        </p:nvGrpSpPr>
        <p:grpSpPr>
          <a:xfrm rot="0">
            <a:off x="10131965" y="6969439"/>
            <a:ext cx="7908658" cy="3080852"/>
            <a:chOff x="0" y="0"/>
            <a:chExt cx="2082939" cy="811418"/>
          </a:xfrm>
        </p:grpSpPr>
        <p:sp>
          <p:nvSpPr>
            <p:cNvPr name="Freeform 13" id="13"/>
            <p:cNvSpPr/>
            <p:nvPr/>
          </p:nvSpPr>
          <p:spPr>
            <a:xfrm flipH="false" flipV="false" rot="0">
              <a:off x="0" y="0"/>
              <a:ext cx="2082939" cy="811418"/>
            </a:xfrm>
            <a:custGeom>
              <a:avLst/>
              <a:gdLst/>
              <a:ahLst/>
              <a:cxnLst/>
              <a:rect r="r" b="b" t="t" l="l"/>
              <a:pathLst>
                <a:path h="811418" w="2082939">
                  <a:moveTo>
                    <a:pt x="0" y="0"/>
                  </a:moveTo>
                  <a:lnTo>
                    <a:pt x="2082939" y="0"/>
                  </a:lnTo>
                  <a:lnTo>
                    <a:pt x="2082939" y="811418"/>
                  </a:lnTo>
                  <a:lnTo>
                    <a:pt x="0" y="811418"/>
                  </a:lnTo>
                  <a:close/>
                </a:path>
              </a:pathLst>
            </a:custGeom>
            <a:solidFill>
              <a:srgbClr val="7F8E73">
                <a:alpha val="70980"/>
              </a:srgbClr>
            </a:solidFill>
          </p:spPr>
        </p:sp>
        <p:sp>
          <p:nvSpPr>
            <p:cNvPr name="TextBox 14" id="14"/>
            <p:cNvSpPr txBox="true"/>
            <p:nvPr/>
          </p:nvSpPr>
          <p:spPr>
            <a:xfrm>
              <a:off x="0" y="-9525"/>
              <a:ext cx="2082939" cy="820943"/>
            </a:xfrm>
            <a:prstGeom prst="rect">
              <a:avLst/>
            </a:prstGeom>
          </p:spPr>
          <p:txBody>
            <a:bodyPr anchor="ctr" rtlCol="false" tIns="50800" lIns="50800" bIns="50800" rIns="50800"/>
            <a:lstStyle/>
            <a:p>
              <a:pPr algn="ctr">
                <a:lnSpc>
                  <a:spcPts val="2574"/>
                </a:lnSpc>
              </a:pPr>
            </a:p>
          </p:txBody>
        </p:sp>
      </p:grpSp>
      <p:sp>
        <p:nvSpPr>
          <p:cNvPr name="Freeform 15" id="15"/>
          <p:cNvSpPr/>
          <p:nvPr/>
        </p:nvSpPr>
        <p:spPr>
          <a:xfrm flipH="false" flipV="false" rot="0">
            <a:off x="10611817" y="7242031"/>
            <a:ext cx="690061" cy="692658"/>
          </a:xfrm>
          <a:custGeom>
            <a:avLst/>
            <a:gdLst/>
            <a:ahLst/>
            <a:cxnLst/>
            <a:rect r="r" b="b" t="t" l="l"/>
            <a:pathLst>
              <a:path h="692658" w="690061">
                <a:moveTo>
                  <a:pt x="0" y="0"/>
                </a:moveTo>
                <a:lnTo>
                  <a:pt x="690061" y="0"/>
                </a:lnTo>
                <a:lnTo>
                  <a:pt x="690061" y="692658"/>
                </a:lnTo>
                <a:lnTo>
                  <a:pt x="0" y="6926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6" id="16"/>
          <p:cNvGrpSpPr/>
          <p:nvPr/>
        </p:nvGrpSpPr>
        <p:grpSpPr>
          <a:xfrm rot="0">
            <a:off x="2218038" y="3598191"/>
            <a:ext cx="7702023" cy="438756"/>
            <a:chOff x="0" y="0"/>
            <a:chExt cx="10269364" cy="585008"/>
          </a:xfrm>
        </p:grpSpPr>
        <p:sp>
          <p:nvSpPr>
            <p:cNvPr name="Freeform 17" id="17"/>
            <p:cNvSpPr/>
            <p:nvPr/>
          </p:nvSpPr>
          <p:spPr>
            <a:xfrm flipH="false" flipV="false" rot="0">
              <a:off x="0" y="0"/>
              <a:ext cx="1085861" cy="585008"/>
            </a:xfrm>
            <a:custGeom>
              <a:avLst/>
              <a:gdLst/>
              <a:ahLst/>
              <a:cxnLst/>
              <a:rect r="r" b="b" t="t" l="l"/>
              <a:pathLst>
                <a:path h="585008" w="1085861">
                  <a:moveTo>
                    <a:pt x="0" y="0"/>
                  </a:moveTo>
                  <a:lnTo>
                    <a:pt x="1085861" y="0"/>
                  </a:lnTo>
                  <a:lnTo>
                    <a:pt x="1085861" y="585008"/>
                  </a:lnTo>
                  <a:lnTo>
                    <a:pt x="0" y="5850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426224" y="96879"/>
              <a:ext cx="8843140" cy="407797"/>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Average competitive index</a:t>
              </a:r>
              <a:r>
                <a:rPr lang="en-US" sz="1979">
                  <a:solidFill>
                    <a:srgbClr val="647B54"/>
                  </a:solidFill>
                  <a:latin typeface="Garet"/>
                  <a:ea typeface="Garet"/>
                  <a:cs typeface="Garet"/>
                  <a:sym typeface="Garet"/>
                </a:rPr>
                <a:t> (GCI) :</a:t>
              </a:r>
              <a:r>
                <a:rPr lang="en-US" sz="1979">
                  <a:solidFill>
                    <a:srgbClr val="469C41"/>
                  </a:solidFill>
                  <a:latin typeface="Garet"/>
                  <a:ea typeface="Garet"/>
                  <a:cs typeface="Garet"/>
                  <a:sym typeface="Garet"/>
                </a:rPr>
                <a:t> </a:t>
              </a:r>
              <a:r>
                <a:rPr lang="en-US" sz="1979">
                  <a:solidFill>
                    <a:srgbClr val="469C41"/>
                  </a:solidFill>
                  <a:latin typeface="Garet Bold"/>
                  <a:ea typeface="Garet Bold"/>
                  <a:cs typeface="Garet Bold"/>
                  <a:sym typeface="Garet Bold"/>
                </a:rPr>
                <a:t>4,38</a:t>
              </a:r>
              <a:r>
                <a:rPr lang="en-US" sz="1979">
                  <a:solidFill>
                    <a:srgbClr val="469C41"/>
                  </a:solidFill>
                  <a:latin typeface="Garet"/>
                  <a:ea typeface="Garet"/>
                  <a:cs typeface="Garet"/>
                  <a:sym typeface="Garet"/>
                </a:rPr>
                <a:t> </a:t>
              </a:r>
              <a:r>
                <a:rPr lang="en-US" sz="1979">
                  <a:solidFill>
                    <a:srgbClr val="647B54"/>
                  </a:solidFill>
                  <a:latin typeface="Garet"/>
                  <a:ea typeface="Garet"/>
                  <a:cs typeface="Garet"/>
                  <a:sym typeface="Garet"/>
                </a:rPr>
                <a:t>/ 7</a:t>
              </a:r>
            </a:p>
          </p:txBody>
        </p:sp>
      </p:grpSp>
      <p:sp>
        <p:nvSpPr>
          <p:cNvPr name="Freeform 19" id="19"/>
          <p:cNvSpPr/>
          <p:nvPr/>
        </p:nvSpPr>
        <p:spPr>
          <a:xfrm flipH="false" flipV="false" rot="0">
            <a:off x="10611817" y="167089"/>
            <a:ext cx="672137" cy="672137"/>
          </a:xfrm>
          <a:custGeom>
            <a:avLst/>
            <a:gdLst/>
            <a:ahLst/>
            <a:cxnLst/>
            <a:rect r="r" b="b" t="t" l="l"/>
            <a:pathLst>
              <a:path h="672137" w="672137">
                <a:moveTo>
                  <a:pt x="0" y="0"/>
                </a:moveTo>
                <a:lnTo>
                  <a:pt x="672137" y="0"/>
                </a:lnTo>
                <a:lnTo>
                  <a:pt x="672137" y="672136"/>
                </a:lnTo>
                <a:lnTo>
                  <a:pt x="0" y="67213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false" rot="0">
            <a:off x="2147062" y="8372139"/>
            <a:ext cx="743747" cy="730732"/>
          </a:xfrm>
          <a:custGeom>
            <a:avLst/>
            <a:gdLst/>
            <a:ahLst/>
            <a:cxnLst/>
            <a:rect r="r" b="b" t="t" l="l"/>
            <a:pathLst>
              <a:path h="730732" w="743747">
                <a:moveTo>
                  <a:pt x="0" y="0"/>
                </a:moveTo>
                <a:lnTo>
                  <a:pt x="743747" y="0"/>
                </a:lnTo>
                <a:lnTo>
                  <a:pt x="743747" y="730732"/>
                </a:lnTo>
                <a:lnTo>
                  <a:pt x="0" y="73073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1" id="21"/>
          <p:cNvSpPr txBox="true"/>
          <p:nvPr/>
        </p:nvSpPr>
        <p:spPr>
          <a:xfrm rot="0">
            <a:off x="2979356" y="8470792"/>
            <a:ext cx="5518080" cy="63207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Part du PIB consacré aux investissements en énergie renouvelable</a:t>
            </a:r>
          </a:p>
        </p:txBody>
      </p:sp>
      <p:sp>
        <p:nvSpPr>
          <p:cNvPr name="TextBox 22" id="22"/>
          <p:cNvSpPr txBox="true"/>
          <p:nvPr/>
        </p:nvSpPr>
        <p:spPr>
          <a:xfrm rot="0">
            <a:off x="2979356" y="9312421"/>
            <a:ext cx="2075325" cy="627000"/>
          </a:xfrm>
          <a:prstGeom prst="rect">
            <a:avLst/>
          </a:prstGeom>
        </p:spPr>
        <p:txBody>
          <a:bodyPr anchor="t" rtlCol="false" tIns="0" lIns="0" bIns="0" rIns="0">
            <a:spAutoFit/>
          </a:bodyPr>
          <a:lstStyle/>
          <a:p>
            <a:pPr algn="l">
              <a:lnSpc>
                <a:spcPts val="5043"/>
              </a:lnSpc>
              <a:spcBef>
                <a:spcPct val="0"/>
              </a:spcBef>
            </a:pPr>
            <a:r>
              <a:rPr lang="en-US" sz="3879">
                <a:solidFill>
                  <a:srgbClr val="647B54"/>
                </a:solidFill>
                <a:latin typeface="Garet Bold"/>
                <a:ea typeface="Garet Bold"/>
                <a:cs typeface="Garet Bold"/>
                <a:sym typeface="Garet Bold"/>
              </a:rPr>
              <a:t>14,7%</a:t>
            </a:r>
          </a:p>
        </p:txBody>
      </p:sp>
      <p:sp>
        <p:nvSpPr>
          <p:cNvPr name="AutoShape 23" id="23"/>
          <p:cNvSpPr/>
          <p:nvPr/>
        </p:nvSpPr>
        <p:spPr>
          <a:xfrm>
            <a:off x="2212000" y="8195927"/>
            <a:ext cx="7845534" cy="0"/>
          </a:xfrm>
          <a:prstGeom prst="line">
            <a:avLst/>
          </a:prstGeom>
          <a:ln cap="flat" w="9525">
            <a:solidFill>
              <a:srgbClr val="ACAEB5"/>
            </a:solidFill>
            <a:prstDash val="solid"/>
            <a:headEnd type="none" len="sm" w="sm"/>
            <a:tailEnd type="none" len="sm" w="sm"/>
          </a:ln>
        </p:spPr>
      </p:sp>
      <p:sp>
        <p:nvSpPr>
          <p:cNvPr name="AutoShape 24" id="24"/>
          <p:cNvSpPr/>
          <p:nvPr/>
        </p:nvSpPr>
        <p:spPr>
          <a:xfrm>
            <a:off x="2286425" y="2169497"/>
            <a:ext cx="7845534" cy="0"/>
          </a:xfrm>
          <a:prstGeom prst="line">
            <a:avLst/>
          </a:prstGeom>
          <a:ln cap="flat" w="9525">
            <a:solidFill>
              <a:srgbClr val="ACAEB5"/>
            </a:solidFill>
            <a:prstDash val="solid"/>
            <a:headEnd type="none" len="sm" w="sm"/>
            <a:tailEnd type="none" len="sm" w="sm"/>
          </a:ln>
        </p:spPr>
      </p:sp>
      <p:sp>
        <p:nvSpPr>
          <p:cNvPr name="AutoShape 25" id="25"/>
          <p:cNvSpPr/>
          <p:nvPr/>
        </p:nvSpPr>
        <p:spPr>
          <a:xfrm>
            <a:off x="10131959" y="3319820"/>
            <a:ext cx="7845534" cy="0"/>
          </a:xfrm>
          <a:prstGeom prst="line">
            <a:avLst/>
          </a:prstGeom>
          <a:ln cap="flat" w="9525">
            <a:solidFill>
              <a:srgbClr val="ACAEB5"/>
            </a:solidFill>
            <a:prstDash val="solid"/>
            <a:headEnd type="none" len="sm" w="sm"/>
            <a:tailEnd type="none" len="sm" w="sm"/>
          </a:ln>
        </p:spPr>
      </p:sp>
      <p:grpSp>
        <p:nvGrpSpPr>
          <p:cNvPr name="Group 26" id="26"/>
          <p:cNvGrpSpPr/>
          <p:nvPr/>
        </p:nvGrpSpPr>
        <p:grpSpPr>
          <a:xfrm rot="0">
            <a:off x="12082879" y="6583103"/>
            <a:ext cx="797618" cy="386336"/>
            <a:chOff x="0" y="0"/>
            <a:chExt cx="210072" cy="101751"/>
          </a:xfrm>
        </p:grpSpPr>
        <p:sp>
          <p:nvSpPr>
            <p:cNvPr name="Freeform 27" id="27"/>
            <p:cNvSpPr/>
            <p:nvPr/>
          </p:nvSpPr>
          <p:spPr>
            <a:xfrm flipH="false" flipV="false" rot="0">
              <a:off x="0" y="0"/>
              <a:ext cx="210072" cy="101751"/>
            </a:xfrm>
            <a:custGeom>
              <a:avLst/>
              <a:gdLst/>
              <a:ahLst/>
              <a:cxnLst/>
              <a:rect r="r" b="b" t="t" l="l"/>
              <a:pathLst>
                <a:path h="101751" w="210072">
                  <a:moveTo>
                    <a:pt x="0" y="0"/>
                  </a:moveTo>
                  <a:lnTo>
                    <a:pt x="210072" y="0"/>
                  </a:lnTo>
                  <a:lnTo>
                    <a:pt x="210072" y="101751"/>
                  </a:lnTo>
                  <a:lnTo>
                    <a:pt x="0" y="101751"/>
                  </a:lnTo>
                  <a:close/>
                </a:path>
              </a:pathLst>
            </a:custGeom>
            <a:solidFill>
              <a:srgbClr val="FFFFFF"/>
            </a:solidFill>
          </p:spPr>
        </p:sp>
        <p:sp>
          <p:nvSpPr>
            <p:cNvPr name="TextBox 28" id="28"/>
            <p:cNvSpPr txBox="true"/>
            <p:nvPr/>
          </p:nvSpPr>
          <p:spPr>
            <a:xfrm>
              <a:off x="0" y="-9525"/>
              <a:ext cx="210072" cy="111276"/>
            </a:xfrm>
            <a:prstGeom prst="rect">
              <a:avLst/>
            </a:prstGeom>
          </p:spPr>
          <p:txBody>
            <a:bodyPr anchor="ctr" rtlCol="false" tIns="50800" lIns="50800" bIns="50800" rIns="50800"/>
            <a:lstStyle/>
            <a:p>
              <a:pPr algn="ctr">
                <a:lnSpc>
                  <a:spcPts val="2574"/>
                </a:lnSpc>
              </a:pPr>
            </a:p>
          </p:txBody>
        </p:sp>
      </p:grpSp>
      <p:grpSp>
        <p:nvGrpSpPr>
          <p:cNvPr name="Group 29" id="29"/>
          <p:cNvGrpSpPr/>
          <p:nvPr/>
        </p:nvGrpSpPr>
        <p:grpSpPr>
          <a:xfrm rot="0">
            <a:off x="13215350" y="5809323"/>
            <a:ext cx="639119" cy="458096"/>
            <a:chOff x="0" y="0"/>
            <a:chExt cx="168328" cy="120651"/>
          </a:xfrm>
        </p:grpSpPr>
        <p:sp>
          <p:nvSpPr>
            <p:cNvPr name="Freeform 30" id="30"/>
            <p:cNvSpPr/>
            <p:nvPr/>
          </p:nvSpPr>
          <p:spPr>
            <a:xfrm flipH="false" flipV="false" rot="0">
              <a:off x="0" y="0"/>
              <a:ext cx="168328" cy="120651"/>
            </a:xfrm>
            <a:custGeom>
              <a:avLst/>
              <a:gdLst/>
              <a:ahLst/>
              <a:cxnLst/>
              <a:rect r="r" b="b" t="t" l="l"/>
              <a:pathLst>
                <a:path h="120651" w="168328">
                  <a:moveTo>
                    <a:pt x="0" y="0"/>
                  </a:moveTo>
                  <a:lnTo>
                    <a:pt x="168328" y="0"/>
                  </a:lnTo>
                  <a:lnTo>
                    <a:pt x="168328" y="120651"/>
                  </a:lnTo>
                  <a:lnTo>
                    <a:pt x="0" y="120651"/>
                  </a:lnTo>
                  <a:close/>
                </a:path>
              </a:pathLst>
            </a:custGeom>
            <a:solidFill>
              <a:srgbClr val="FFFFFF"/>
            </a:solidFill>
          </p:spPr>
        </p:sp>
        <p:sp>
          <p:nvSpPr>
            <p:cNvPr name="TextBox 31" id="31"/>
            <p:cNvSpPr txBox="true"/>
            <p:nvPr/>
          </p:nvSpPr>
          <p:spPr>
            <a:xfrm>
              <a:off x="0" y="-9525"/>
              <a:ext cx="168328" cy="130176"/>
            </a:xfrm>
            <a:prstGeom prst="rect">
              <a:avLst/>
            </a:prstGeom>
          </p:spPr>
          <p:txBody>
            <a:bodyPr anchor="ctr" rtlCol="false" tIns="50800" lIns="50800" bIns="50800" rIns="50800"/>
            <a:lstStyle/>
            <a:p>
              <a:pPr algn="ctr">
                <a:lnSpc>
                  <a:spcPts val="2574"/>
                </a:lnSpc>
              </a:pPr>
            </a:p>
          </p:txBody>
        </p:sp>
      </p:grpSp>
      <p:sp>
        <p:nvSpPr>
          <p:cNvPr name="Freeform 32" id="32"/>
          <p:cNvSpPr/>
          <p:nvPr/>
        </p:nvSpPr>
        <p:spPr>
          <a:xfrm flipH="false" flipV="false" rot="0">
            <a:off x="2286425" y="2396144"/>
            <a:ext cx="898082" cy="570282"/>
          </a:xfrm>
          <a:custGeom>
            <a:avLst/>
            <a:gdLst/>
            <a:ahLst/>
            <a:cxnLst/>
            <a:rect r="r" b="b" t="t" l="l"/>
            <a:pathLst>
              <a:path h="570282" w="898082">
                <a:moveTo>
                  <a:pt x="0" y="0"/>
                </a:moveTo>
                <a:lnTo>
                  <a:pt x="898082" y="0"/>
                </a:lnTo>
                <a:lnTo>
                  <a:pt x="898082" y="570282"/>
                </a:lnTo>
                <a:lnTo>
                  <a:pt x="0" y="570282"/>
                </a:lnTo>
                <a:lnTo>
                  <a:pt x="0" y="0"/>
                </a:lnTo>
                <a:close/>
              </a:path>
            </a:pathLst>
          </a:custGeom>
          <a:blipFill>
            <a:blip r:embed="rId19"/>
            <a:stretch>
              <a:fillRect l="0" t="0" r="0" b="0"/>
            </a:stretch>
          </a:blipFill>
        </p:spPr>
      </p:sp>
      <p:sp>
        <p:nvSpPr>
          <p:cNvPr name="Freeform 33" id="33"/>
          <p:cNvSpPr/>
          <p:nvPr/>
        </p:nvSpPr>
        <p:spPr>
          <a:xfrm flipH="false" flipV="false" rot="0">
            <a:off x="11423981" y="697874"/>
            <a:ext cx="4860975" cy="2388583"/>
          </a:xfrm>
          <a:custGeom>
            <a:avLst/>
            <a:gdLst/>
            <a:ahLst/>
            <a:cxnLst/>
            <a:rect r="r" b="b" t="t" l="l"/>
            <a:pathLst>
              <a:path h="2388583" w="4860975">
                <a:moveTo>
                  <a:pt x="0" y="0"/>
                </a:moveTo>
                <a:lnTo>
                  <a:pt x="4860975" y="0"/>
                </a:lnTo>
                <a:lnTo>
                  <a:pt x="4860975" y="2388583"/>
                </a:lnTo>
                <a:lnTo>
                  <a:pt x="0" y="2388583"/>
                </a:lnTo>
                <a:lnTo>
                  <a:pt x="0" y="0"/>
                </a:lnTo>
                <a:close/>
              </a:path>
            </a:pathLst>
          </a:custGeom>
          <a:blipFill>
            <a:blip r:embed="rId20"/>
            <a:stretch>
              <a:fillRect l="0" t="0" r="0" b="0"/>
            </a:stretch>
          </a:blipFill>
        </p:spPr>
      </p:sp>
      <p:sp>
        <p:nvSpPr>
          <p:cNvPr name="Freeform 34" id="34"/>
          <p:cNvSpPr/>
          <p:nvPr/>
        </p:nvSpPr>
        <p:spPr>
          <a:xfrm flipH="false" flipV="false" rot="0">
            <a:off x="10555288" y="3898906"/>
            <a:ext cx="2884371" cy="2840997"/>
          </a:xfrm>
          <a:custGeom>
            <a:avLst/>
            <a:gdLst/>
            <a:ahLst/>
            <a:cxnLst/>
            <a:rect r="r" b="b" t="t" l="l"/>
            <a:pathLst>
              <a:path h="2840997" w="2884371">
                <a:moveTo>
                  <a:pt x="0" y="0"/>
                </a:moveTo>
                <a:lnTo>
                  <a:pt x="2884371" y="0"/>
                </a:lnTo>
                <a:lnTo>
                  <a:pt x="2884371" y="2840996"/>
                </a:lnTo>
                <a:lnTo>
                  <a:pt x="0" y="2840996"/>
                </a:lnTo>
                <a:lnTo>
                  <a:pt x="0" y="0"/>
                </a:lnTo>
                <a:close/>
              </a:path>
            </a:pathLst>
          </a:custGeom>
          <a:blipFill>
            <a:blip r:embed="rId21"/>
            <a:stretch>
              <a:fillRect l="0" t="0" r="0" b="0"/>
            </a:stretch>
          </a:blipFill>
        </p:spPr>
      </p:sp>
      <p:grpSp>
        <p:nvGrpSpPr>
          <p:cNvPr name="Group 35" id="35"/>
          <p:cNvGrpSpPr/>
          <p:nvPr/>
        </p:nvGrpSpPr>
        <p:grpSpPr>
          <a:xfrm rot="0">
            <a:off x="12895570" y="4139559"/>
            <a:ext cx="688058" cy="244161"/>
            <a:chOff x="0" y="0"/>
            <a:chExt cx="181217" cy="64306"/>
          </a:xfrm>
        </p:grpSpPr>
        <p:sp>
          <p:nvSpPr>
            <p:cNvPr name="Freeform 36" id="36"/>
            <p:cNvSpPr/>
            <p:nvPr/>
          </p:nvSpPr>
          <p:spPr>
            <a:xfrm flipH="false" flipV="false" rot="0">
              <a:off x="0" y="0"/>
              <a:ext cx="181217" cy="64306"/>
            </a:xfrm>
            <a:custGeom>
              <a:avLst/>
              <a:gdLst/>
              <a:ahLst/>
              <a:cxnLst/>
              <a:rect r="r" b="b" t="t" l="l"/>
              <a:pathLst>
                <a:path h="64306" w="181217">
                  <a:moveTo>
                    <a:pt x="0" y="0"/>
                  </a:moveTo>
                  <a:lnTo>
                    <a:pt x="181217" y="0"/>
                  </a:lnTo>
                  <a:lnTo>
                    <a:pt x="181217" y="64306"/>
                  </a:lnTo>
                  <a:lnTo>
                    <a:pt x="0" y="64306"/>
                  </a:lnTo>
                  <a:close/>
                </a:path>
              </a:pathLst>
            </a:custGeom>
            <a:solidFill>
              <a:srgbClr val="FFFFFF"/>
            </a:solidFill>
          </p:spPr>
        </p:sp>
        <p:sp>
          <p:nvSpPr>
            <p:cNvPr name="TextBox 37" id="37"/>
            <p:cNvSpPr txBox="true"/>
            <p:nvPr/>
          </p:nvSpPr>
          <p:spPr>
            <a:xfrm>
              <a:off x="0" y="-9525"/>
              <a:ext cx="181217" cy="73831"/>
            </a:xfrm>
            <a:prstGeom prst="rect">
              <a:avLst/>
            </a:prstGeom>
          </p:spPr>
          <p:txBody>
            <a:bodyPr anchor="ctr" rtlCol="false" tIns="50800" lIns="50800" bIns="50800" rIns="50800"/>
            <a:lstStyle/>
            <a:p>
              <a:pPr algn="ctr">
                <a:lnSpc>
                  <a:spcPts val="2574"/>
                </a:lnSpc>
              </a:pPr>
            </a:p>
          </p:txBody>
        </p:sp>
      </p:grpSp>
      <p:sp>
        <p:nvSpPr>
          <p:cNvPr name="TextBox 38" id="38"/>
          <p:cNvSpPr txBox="true"/>
          <p:nvPr/>
        </p:nvSpPr>
        <p:spPr>
          <a:xfrm rot="0">
            <a:off x="2218038" y="4688238"/>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Pilliers</a:t>
            </a:r>
          </a:p>
        </p:txBody>
      </p:sp>
      <p:sp>
        <p:nvSpPr>
          <p:cNvPr name="TextBox 39" id="39"/>
          <p:cNvSpPr txBox="true"/>
          <p:nvPr/>
        </p:nvSpPr>
        <p:spPr>
          <a:xfrm rot="0">
            <a:off x="3559051" y="5301267"/>
            <a:ext cx="3362646"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Innovation</a:t>
            </a:r>
          </a:p>
        </p:txBody>
      </p:sp>
      <p:sp>
        <p:nvSpPr>
          <p:cNvPr name="TextBox 40" id="40"/>
          <p:cNvSpPr txBox="true"/>
          <p:nvPr/>
        </p:nvSpPr>
        <p:spPr>
          <a:xfrm rot="0">
            <a:off x="10611817" y="3472509"/>
            <a:ext cx="6252290" cy="345059"/>
          </a:xfrm>
          <a:prstGeom prst="rect">
            <a:avLst/>
          </a:prstGeom>
        </p:spPr>
        <p:txBody>
          <a:bodyPr anchor="t" rtlCol="false" tIns="0" lIns="0" bIns="0" rIns="0">
            <a:spAutoFit/>
          </a:bodyPr>
          <a:lstStyle/>
          <a:p>
            <a:pPr algn="l">
              <a:lnSpc>
                <a:spcPts val="2703"/>
              </a:lnSpc>
              <a:spcBef>
                <a:spcPct val="0"/>
              </a:spcBef>
            </a:pPr>
            <a:r>
              <a:rPr lang="en-US" sz="2079">
                <a:solidFill>
                  <a:srgbClr val="647B54"/>
                </a:solidFill>
                <a:latin typeface="Garet Bold"/>
                <a:ea typeface="Garet Bold"/>
                <a:cs typeface="Garet Bold"/>
                <a:sym typeface="Garet Bold"/>
              </a:rPr>
              <a:t>Répartition des investissements en énergie</a:t>
            </a:r>
          </a:p>
        </p:txBody>
      </p:sp>
      <p:grpSp>
        <p:nvGrpSpPr>
          <p:cNvPr name="Group 41" id="41"/>
          <p:cNvGrpSpPr/>
          <p:nvPr/>
        </p:nvGrpSpPr>
        <p:grpSpPr>
          <a:xfrm rot="0">
            <a:off x="10550915" y="3811056"/>
            <a:ext cx="1210672" cy="263211"/>
            <a:chOff x="0" y="0"/>
            <a:chExt cx="318860" cy="69323"/>
          </a:xfrm>
        </p:grpSpPr>
        <p:sp>
          <p:nvSpPr>
            <p:cNvPr name="Freeform 42" id="42"/>
            <p:cNvSpPr/>
            <p:nvPr/>
          </p:nvSpPr>
          <p:spPr>
            <a:xfrm flipH="false" flipV="false" rot="0">
              <a:off x="0" y="0"/>
              <a:ext cx="318860" cy="69323"/>
            </a:xfrm>
            <a:custGeom>
              <a:avLst/>
              <a:gdLst/>
              <a:ahLst/>
              <a:cxnLst/>
              <a:rect r="r" b="b" t="t" l="l"/>
              <a:pathLst>
                <a:path h="69323" w="318860">
                  <a:moveTo>
                    <a:pt x="0" y="0"/>
                  </a:moveTo>
                  <a:lnTo>
                    <a:pt x="318860" y="0"/>
                  </a:lnTo>
                  <a:lnTo>
                    <a:pt x="318860" y="69323"/>
                  </a:lnTo>
                  <a:lnTo>
                    <a:pt x="0" y="69323"/>
                  </a:lnTo>
                  <a:close/>
                </a:path>
              </a:pathLst>
            </a:custGeom>
            <a:solidFill>
              <a:srgbClr val="FFFFFF"/>
            </a:solidFill>
          </p:spPr>
        </p:sp>
        <p:sp>
          <p:nvSpPr>
            <p:cNvPr name="TextBox 43" id="43"/>
            <p:cNvSpPr txBox="true"/>
            <p:nvPr/>
          </p:nvSpPr>
          <p:spPr>
            <a:xfrm>
              <a:off x="0" y="-9525"/>
              <a:ext cx="318860" cy="78848"/>
            </a:xfrm>
            <a:prstGeom prst="rect">
              <a:avLst/>
            </a:prstGeom>
          </p:spPr>
          <p:txBody>
            <a:bodyPr anchor="ctr" rtlCol="false" tIns="50800" lIns="50800" bIns="50800" rIns="50800"/>
            <a:lstStyle/>
            <a:p>
              <a:pPr algn="ctr">
                <a:lnSpc>
                  <a:spcPts val="2574"/>
                </a:lnSpc>
              </a:pPr>
            </a:p>
          </p:txBody>
        </p:sp>
      </p:grpSp>
      <p:grpSp>
        <p:nvGrpSpPr>
          <p:cNvPr name="Group 44" id="44"/>
          <p:cNvGrpSpPr/>
          <p:nvPr/>
        </p:nvGrpSpPr>
        <p:grpSpPr>
          <a:xfrm rot="0">
            <a:off x="10104199" y="4049181"/>
            <a:ext cx="1210672" cy="263211"/>
            <a:chOff x="0" y="0"/>
            <a:chExt cx="318860" cy="69323"/>
          </a:xfrm>
        </p:grpSpPr>
        <p:sp>
          <p:nvSpPr>
            <p:cNvPr name="Freeform 45" id="45"/>
            <p:cNvSpPr/>
            <p:nvPr/>
          </p:nvSpPr>
          <p:spPr>
            <a:xfrm flipH="false" flipV="false" rot="0">
              <a:off x="0" y="0"/>
              <a:ext cx="318860" cy="69323"/>
            </a:xfrm>
            <a:custGeom>
              <a:avLst/>
              <a:gdLst/>
              <a:ahLst/>
              <a:cxnLst/>
              <a:rect r="r" b="b" t="t" l="l"/>
              <a:pathLst>
                <a:path h="69323" w="318860">
                  <a:moveTo>
                    <a:pt x="0" y="0"/>
                  </a:moveTo>
                  <a:lnTo>
                    <a:pt x="318860" y="0"/>
                  </a:lnTo>
                  <a:lnTo>
                    <a:pt x="318860" y="69323"/>
                  </a:lnTo>
                  <a:lnTo>
                    <a:pt x="0" y="69323"/>
                  </a:lnTo>
                  <a:close/>
                </a:path>
              </a:pathLst>
            </a:custGeom>
            <a:solidFill>
              <a:srgbClr val="FFFFFF"/>
            </a:solidFill>
          </p:spPr>
        </p:sp>
        <p:sp>
          <p:nvSpPr>
            <p:cNvPr name="TextBox 46" id="46"/>
            <p:cNvSpPr txBox="true"/>
            <p:nvPr/>
          </p:nvSpPr>
          <p:spPr>
            <a:xfrm>
              <a:off x="0" y="-9525"/>
              <a:ext cx="318860" cy="78848"/>
            </a:xfrm>
            <a:prstGeom prst="rect">
              <a:avLst/>
            </a:prstGeom>
          </p:spPr>
          <p:txBody>
            <a:bodyPr anchor="ctr" rtlCol="false" tIns="50800" lIns="50800" bIns="50800" rIns="50800"/>
            <a:lstStyle/>
            <a:p>
              <a:pPr algn="ctr">
                <a:lnSpc>
                  <a:spcPts val="2574"/>
                </a:lnSpc>
              </a:pPr>
            </a:p>
          </p:txBody>
        </p:sp>
      </p:grpSp>
      <p:grpSp>
        <p:nvGrpSpPr>
          <p:cNvPr name="Group 47" id="47"/>
          <p:cNvGrpSpPr/>
          <p:nvPr/>
        </p:nvGrpSpPr>
        <p:grpSpPr>
          <a:xfrm rot="0">
            <a:off x="6738463" y="4798708"/>
            <a:ext cx="1210672" cy="263211"/>
            <a:chOff x="0" y="0"/>
            <a:chExt cx="318860" cy="69323"/>
          </a:xfrm>
        </p:grpSpPr>
        <p:sp>
          <p:nvSpPr>
            <p:cNvPr name="Freeform 48" id="48"/>
            <p:cNvSpPr/>
            <p:nvPr/>
          </p:nvSpPr>
          <p:spPr>
            <a:xfrm flipH="false" flipV="false" rot="0">
              <a:off x="0" y="0"/>
              <a:ext cx="318860" cy="69323"/>
            </a:xfrm>
            <a:custGeom>
              <a:avLst/>
              <a:gdLst/>
              <a:ahLst/>
              <a:cxnLst/>
              <a:rect r="r" b="b" t="t" l="l"/>
              <a:pathLst>
                <a:path h="69323" w="318860">
                  <a:moveTo>
                    <a:pt x="0" y="0"/>
                  </a:moveTo>
                  <a:lnTo>
                    <a:pt x="318860" y="0"/>
                  </a:lnTo>
                  <a:lnTo>
                    <a:pt x="318860" y="69323"/>
                  </a:lnTo>
                  <a:lnTo>
                    <a:pt x="0" y="69323"/>
                  </a:lnTo>
                  <a:close/>
                </a:path>
              </a:pathLst>
            </a:custGeom>
            <a:solidFill>
              <a:srgbClr val="FFFFFF"/>
            </a:solidFill>
          </p:spPr>
        </p:sp>
        <p:sp>
          <p:nvSpPr>
            <p:cNvPr name="TextBox 49" id="49"/>
            <p:cNvSpPr txBox="true"/>
            <p:nvPr/>
          </p:nvSpPr>
          <p:spPr>
            <a:xfrm>
              <a:off x="0" y="-9525"/>
              <a:ext cx="318860" cy="78848"/>
            </a:xfrm>
            <a:prstGeom prst="rect">
              <a:avLst/>
            </a:prstGeom>
          </p:spPr>
          <p:txBody>
            <a:bodyPr anchor="ctr" rtlCol="false" tIns="50800" lIns="50800" bIns="50800" rIns="50800"/>
            <a:lstStyle/>
            <a:p>
              <a:pPr algn="ctr">
                <a:lnSpc>
                  <a:spcPts val="2574"/>
                </a:lnSpc>
              </a:pPr>
            </a:p>
          </p:txBody>
        </p:sp>
      </p:grpSp>
      <p:grpSp>
        <p:nvGrpSpPr>
          <p:cNvPr name="Group 50" id="50"/>
          <p:cNvGrpSpPr/>
          <p:nvPr/>
        </p:nvGrpSpPr>
        <p:grpSpPr>
          <a:xfrm rot="0">
            <a:off x="6523353" y="5801741"/>
            <a:ext cx="1210672" cy="263211"/>
            <a:chOff x="0" y="0"/>
            <a:chExt cx="318860" cy="69323"/>
          </a:xfrm>
        </p:grpSpPr>
        <p:sp>
          <p:nvSpPr>
            <p:cNvPr name="Freeform 51" id="51"/>
            <p:cNvSpPr/>
            <p:nvPr/>
          </p:nvSpPr>
          <p:spPr>
            <a:xfrm flipH="false" flipV="false" rot="0">
              <a:off x="0" y="0"/>
              <a:ext cx="318860" cy="69323"/>
            </a:xfrm>
            <a:custGeom>
              <a:avLst/>
              <a:gdLst/>
              <a:ahLst/>
              <a:cxnLst/>
              <a:rect r="r" b="b" t="t" l="l"/>
              <a:pathLst>
                <a:path h="69323" w="318860">
                  <a:moveTo>
                    <a:pt x="0" y="0"/>
                  </a:moveTo>
                  <a:lnTo>
                    <a:pt x="318860" y="0"/>
                  </a:lnTo>
                  <a:lnTo>
                    <a:pt x="318860" y="69323"/>
                  </a:lnTo>
                  <a:lnTo>
                    <a:pt x="0" y="69323"/>
                  </a:lnTo>
                  <a:close/>
                </a:path>
              </a:pathLst>
            </a:custGeom>
            <a:solidFill>
              <a:srgbClr val="FFFFFF"/>
            </a:solidFill>
          </p:spPr>
        </p:sp>
        <p:sp>
          <p:nvSpPr>
            <p:cNvPr name="TextBox 52" id="52"/>
            <p:cNvSpPr txBox="true"/>
            <p:nvPr/>
          </p:nvSpPr>
          <p:spPr>
            <a:xfrm>
              <a:off x="0" y="-9525"/>
              <a:ext cx="318860" cy="78848"/>
            </a:xfrm>
            <a:prstGeom prst="rect">
              <a:avLst/>
            </a:prstGeom>
          </p:spPr>
          <p:txBody>
            <a:bodyPr anchor="ctr" rtlCol="false" tIns="50800" lIns="50800" bIns="50800" rIns="50800"/>
            <a:lstStyle/>
            <a:p>
              <a:pPr algn="ctr">
                <a:lnSpc>
                  <a:spcPts val="2574"/>
                </a:lnSpc>
              </a:pPr>
            </a:p>
          </p:txBody>
        </p:sp>
      </p:grpSp>
      <p:grpSp>
        <p:nvGrpSpPr>
          <p:cNvPr name="Group 53" id="53"/>
          <p:cNvGrpSpPr/>
          <p:nvPr/>
        </p:nvGrpSpPr>
        <p:grpSpPr>
          <a:xfrm rot="0">
            <a:off x="10248511" y="4421820"/>
            <a:ext cx="676134" cy="342039"/>
            <a:chOff x="0" y="0"/>
            <a:chExt cx="178076" cy="90084"/>
          </a:xfrm>
        </p:grpSpPr>
        <p:sp>
          <p:nvSpPr>
            <p:cNvPr name="Freeform 54" id="54"/>
            <p:cNvSpPr/>
            <p:nvPr/>
          </p:nvSpPr>
          <p:spPr>
            <a:xfrm flipH="false" flipV="false" rot="0">
              <a:off x="0" y="0"/>
              <a:ext cx="178076" cy="90084"/>
            </a:xfrm>
            <a:custGeom>
              <a:avLst/>
              <a:gdLst/>
              <a:ahLst/>
              <a:cxnLst/>
              <a:rect r="r" b="b" t="t" l="l"/>
              <a:pathLst>
                <a:path h="90084" w="178076">
                  <a:moveTo>
                    <a:pt x="0" y="0"/>
                  </a:moveTo>
                  <a:lnTo>
                    <a:pt x="178076" y="0"/>
                  </a:lnTo>
                  <a:lnTo>
                    <a:pt x="178076" y="90084"/>
                  </a:lnTo>
                  <a:lnTo>
                    <a:pt x="0" y="90084"/>
                  </a:lnTo>
                  <a:close/>
                </a:path>
              </a:pathLst>
            </a:custGeom>
            <a:solidFill>
              <a:srgbClr val="FFFFFF"/>
            </a:solidFill>
          </p:spPr>
        </p:sp>
        <p:sp>
          <p:nvSpPr>
            <p:cNvPr name="TextBox 55" id="55"/>
            <p:cNvSpPr txBox="true"/>
            <p:nvPr/>
          </p:nvSpPr>
          <p:spPr>
            <a:xfrm>
              <a:off x="0" y="-9525"/>
              <a:ext cx="178076" cy="99609"/>
            </a:xfrm>
            <a:prstGeom prst="rect">
              <a:avLst/>
            </a:prstGeom>
          </p:spPr>
          <p:txBody>
            <a:bodyPr anchor="ctr" rtlCol="false" tIns="50800" lIns="50800" bIns="50800" rIns="50800"/>
            <a:lstStyle/>
            <a:p>
              <a:pPr algn="ctr">
                <a:lnSpc>
                  <a:spcPts val="2574"/>
                </a:lnSpc>
              </a:pPr>
            </a:p>
          </p:txBody>
        </p:sp>
      </p:grpSp>
      <p:sp>
        <p:nvSpPr>
          <p:cNvPr name="Freeform 56" id="56"/>
          <p:cNvSpPr/>
          <p:nvPr/>
        </p:nvSpPr>
        <p:spPr>
          <a:xfrm flipH="false" flipV="false" rot="0">
            <a:off x="13391332" y="4473185"/>
            <a:ext cx="285592" cy="1951542"/>
          </a:xfrm>
          <a:custGeom>
            <a:avLst/>
            <a:gdLst/>
            <a:ahLst/>
            <a:cxnLst/>
            <a:rect r="r" b="b" t="t" l="l"/>
            <a:pathLst>
              <a:path h="1951542" w="285592">
                <a:moveTo>
                  <a:pt x="0" y="0"/>
                </a:moveTo>
                <a:lnTo>
                  <a:pt x="285591" y="0"/>
                </a:lnTo>
                <a:lnTo>
                  <a:pt x="285591" y="1951542"/>
                </a:lnTo>
                <a:lnTo>
                  <a:pt x="0" y="1951542"/>
                </a:lnTo>
                <a:lnTo>
                  <a:pt x="0" y="0"/>
                </a:lnTo>
                <a:close/>
              </a:path>
            </a:pathLst>
          </a:custGeom>
          <a:blipFill>
            <a:blip r:embed="rId22"/>
            <a:stretch>
              <a:fillRect l="0" t="0" r="0" b="0"/>
            </a:stretch>
          </a:blipFill>
        </p:spPr>
      </p:sp>
      <p:sp>
        <p:nvSpPr>
          <p:cNvPr name="TextBox 57" id="57"/>
          <p:cNvSpPr txBox="true"/>
          <p:nvPr/>
        </p:nvSpPr>
        <p:spPr>
          <a:xfrm rot="0">
            <a:off x="13737962" y="5325982"/>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Energy efficiency</a:t>
            </a:r>
          </a:p>
        </p:txBody>
      </p:sp>
      <p:sp>
        <p:nvSpPr>
          <p:cNvPr name="TextBox 58" id="58"/>
          <p:cNvSpPr txBox="true"/>
          <p:nvPr/>
        </p:nvSpPr>
        <p:spPr>
          <a:xfrm rot="0">
            <a:off x="13747077" y="4544530"/>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Renewables</a:t>
            </a:r>
          </a:p>
        </p:txBody>
      </p:sp>
      <p:sp>
        <p:nvSpPr>
          <p:cNvPr name="TextBox 59" id="59"/>
          <p:cNvSpPr txBox="true"/>
          <p:nvPr/>
        </p:nvSpPr>
        <p:spPr>
          <a:xfrm rot="0">
            <a:off x="13747077" y="4801599"/>
            <a:ext cx="1547952"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Nuclear</a:t>
            </a:r>
          </a:p>
        </p:txBody>
      </p:sp>
      <p:sp>
        <p:nvSpPr>
          <p:cNvPr name="TextBox 60" id="60"/>
          <p:cNvSpPr txBox="true"/>
          <p:nvPr/>
        </p:nvSpPr>
        <p:spPr>
          <a:xfrm rot="0">
            <a:off x="13747077" y="5583410"/>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power and storage technologies</a:t>
            </a:r>
          </a:p>
        </p:txBody>
      </p:sp>
      <p:sp>
        <p:nvSpPr>
          <p:cNvPr name="TextBox 61" id="61"/>
          <p:cNvSpPr txBox="true"/>
          <p:nvPr/>
        </p:nvSpPr>
        <p:spPr>
          <a:xfrm rot="0">
            <a:off x="13747077" y="5853299"/>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Fossil fuel</a:t>
            </a:r>
          </a:p>
        </p:txBody>
      </p:sp>
      <p:sp>
        <p:nvSpPr>
          <p:cNvPr name="TextBox 62" id="62"/>
          <p:cNvSpPr txBox="true"/>
          <p:nvPr/>
        </p:nvSpPr>
        <p:spPr>
          <a:xfrm rot="0">
            <a:off x="13747077" y="5059028"/>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cross-cutting technologies/research</a:t>
            </a:r>
          </a:p>
        </p:txBody>
      </p:sp>
      <p:sp>
        <p:nvSpPr>
          <p:cNvPr name="TextBox 63" id="63"/>
          <p:cNvSpPr txBox="true"/>
          <p:nvPr/>
        </p:nvSpPr>
        <p:spPr>
          <a:xfrm rot="0">
            <a:off x="13747077" y="6137638"/>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Hydrogen an fuel cells</a:t>
            </a:r>
          </a:p>
        </p:txBody>
      </p:sp>
      <p:sp>
        <p:nvSpPr>
          <p:cNvPr name="TextBox 64" id="64"/>
          <p:cNvSpPr txBox="true"/>
          <p:nvPr/>
        </p:nvSpPr>
        <p:spPr>
          <a:xfrm rot="0">
            <a:off x="3216563" y="2522408"/>
            <a:ext cx="2250007"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Slovaquie</a:t>
            </a:r>
          </a:p>
        </p:txBody>
      </p:sp>
      <p:sp>
        <p:nvSpPr>
          <p:cNvPr name="TextBox 65" id="65"/>
          <p:cNvSpPr txBox="true"/>
          <p:nvPr/>
        </p:nvSpPr>
        <p:spPr>
          <a:xfrm rot="0">
            <a:off x="2147062" y="1321488"/>
            <a:ext cx="4936306"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FOCUS PAYS</a:t>
            </a:r>
          </a:p>
        </p:txBody>
      </p:sp>
      <p:sp>
        <p:nvSpPr>
          <p:cNvPr name="TextBox 66" id="66"/>
          <p:cNvSpPr txBox="true"/>
          <p:nvPr/>
        </p:nvSpPr>
        <p:spPr>
          <a:xfrm rot="0">
            <a:off x="11423981" y="344280"/>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PIB </a:t>
            </a:r>
            <a:r>
              <a:rPr lang="en-US" sz="1979">
                <a:solidFill>
                  <a:srgbClr val="647B54"/>
                </a:solidFill>
                <a:latin typeface="Garet Bold"/>
                <a:ea typeface="Garet Bold"/>
                <a:cs typeface="Garet Bold"/>
                <a:sym typeface="Garet Bold"/>
              </a:rPr>
              <a:t> </a:t>
            </a:r>
            <a:r>
              <a:rPr lang="en-US" sz="1979">
                <a:solidFill>
                  <a:srgbClr val="647B54"/>
                </a:solidFill>
                <a:latin typeface="Garet"/>
                <a:ea typeface="Garet"/>
                <a:cs typeface="Garet"/>
                <a:sym typeface="Garet"/>
              </a:rPr>
              <a:t>(US$ milliards) </a:t>
            </a:r>
          </a:p>
        </p:txBody>
      </p:sp>
      <p:sp>
        <p:nvSpPr>
          <p:cNvPr name="TextBox 67" id="67"/>
          <p:cNvSpPr txBox="true"/>
          <p:nvPr/>
        </p:nvSpPr>
        <p:spPr>
          <a:xfrm rot="0">
            <a:off x="2172510" y="894024"/>
            <a:ext cx="2075804"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low</a:t>
            </a:r>
          </a:p>
        </p:txBody>
      </p:sp>
      <p:sp>
        <p:nvSpPr>
          <p:cNvPr name="TextBox 68" id="68"/>
          <p:cNvSpPr txBox="true"/>
          <p:nvPr/>
        </p:nvSpPr>
        <p:spPr>
          <a:xfrm rot="0">
            <a:off x="3559051" y="6312602"/>
            <a:ext cx="4447237"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Santé et éducation primaire</a:t>
            </a:r>
          </a:p>
        </p:txBody>
      </p:sp>
      <p:sp>
        <p:nvSpPr>
          <p:cNvPr name="TextBox 69" id="69"/>
          <p:cNvSpPr txBox="true"/>
          <p:nvPr/>
        </p:nvSpPr>
        <p:spPr>
          <a:xfrm rot="0">
            <a:off x="3559051" y="7212756"/>
            <a:ext cx="4447237"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Maturité technologique</a:t>
            </a:r>
          </a:p>
        </p:txBody>
      </p:sp>
      <p:sp>
        <p:nvSpPr>
          <p:cNvPr name="TextBox 70" id="70"/>
          <p:cNvSpPr txBox="true"/>
          <p:nvPr/>
        </p:nvSpPr>
        <p:spPr>
          <a:xfrm rot="0">
            <a:off x="11648380" y="7267558"/>
            <a:ext cx="6164097" cy="955929"/>
          </a:xfrm>
          <a:prstGeom prst="rect">
            <a:avLst/>
          </a:prstGeom>
        </p:spPr>
        <p:txBody>
          <a:bodyPr anchor="t" rtlCol="false" tIns="0" lIns="0" bIns="0" rIns="0">
            <a:spAutoFit/>
          </a:bodyPr>
          <a:lstStyle/>
          <a:p>
            <a:pPr algn="l">
              <a:lnSpc>
                <a:spcPts val="2574"/>
              </a:lnSpc>
            </a:pPr>
            <a:r>
              <a:rPr lang="en-US" sz="1979">
                <a:solidFill>
                  <a:srgbClr val="FFFFFF"/>
                </a:solidFill>
                <a:latin typeface="Garet Bold"/>
                <a:ea typeface="Garet Bold"/>
                <a:cs typeface="Garet Bold"/>
                <a:sym typeface="Garet Bold"/>
              </a:rPr>
              <a:t>Politique énergétique en vigueur</a:t>
            </a:r>
          </a:p>
          <a:p>
            <a:pPr algn="l">
              <a:lnSpc>
                <a:spcPts val="2574"/>
              </a:lnSpc>
            </a:pPr>
          </a:p>
          <a:p>
            <a:pPr algn="l" marL="427482" indent="-213741" lvl="1">
              <a:lnSpc>
                <a:spcPts val="2574"/>
              </a:lnSpc>
              <a:buFont typeface="Arial"/>
              <a:buChar char="•"/>
            </a:pPr>
            <a:r>
              <a:rPr lang="en-US" sz="1979">
                <a:solidFill>
                  <a:srgbClr val="FFFFFF"/>
                </a:solidFill>
                <a:latin typeface="Garet"/>
                <a:ea typeface="Garet"/>
                <a:cs typeface="Garet"/>
                <a:sym typeface="Garet"/>
              </a:rPr>
              <a:t>Objectifs 20/20/20 de l’UE</a:t>
            </a:r>
          </a:p>
        </p:txBody>
      </p:sp>
      <p:sp>
        <p:nvSpPr>
          <p:cNvPr name="TextBox 71" id="71"/>
          <p:cNvSpPr txBox="true"/>
          <p:nvPr/>
        </p:nvSpPr>
        <p:spPr>
          <a:xfrm rot="0">
            <a:off x="12119510" y="5138090"/>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Bold"/>
                <a:ea typeface="Garet Bold"/>
                <a:cs typeface="Garet Bold"/>
                <a:sym typeface="Garet Bold"/>
              </a:rPr>
              <a:t>44,09%</a:t>
            </a:r>
          </a:p>
        </p:txBody>
      </p:sp>
      <p:sp>
        <p:nvSpPr>
          <p:cNvPr name="TextBox 72" id="72"/>
          <p:cNvSpPr txBox="true"/>
          <p:nvPr/>
        </p:nvSpPr>
        <p:spPr>
          <a:xfrm rot="0">
            <a:off x="11238973" y="5962963"/>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21,48%</a:t>
            </a:r>
          </a:p>
        </p:txBody>
      </p:sp>
      <p:sp>
        <p:nvSpPr>
          <p:cNvPr name="TextBox 73" id="73"/>
          <p:cNvSpPr txBox="true"/>
          <p:nvPr/>
        </p:nvSpPr>
        <p:spPr>
          <a:xfrm rot="0">
            <a:off x="10641540" y="5348950"/>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13,88%</a:t>
            </a:r>
          </a:p>
        </p:txBody>
      </p:sp>
      <p:sp>
        <p:nvSpPr>
          <p:cNvPr name="TextBox 74" id="74"/>
          <p:cNvSpPr txBox="true"/>
          <p:nvPr/>
        </p:nvSpPr>
        <p:spPr>
          <a:xfrm rot="0">
            <a:off x="10641540" y="4823765"/>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7,59%</a:t>
            </a:r>
          </a:p>
        </p:txBody>
      </p:sp>
      <p:sp>
        <p:nvSpPr>
          <p:cNvPr name="TextBox 75" id="75"/>
          <p:cNvSpPr txBox="true"/>
          <p:nvPr/>
        </p:nvSpPr>
        <p:spPr>
          <a:xfrm rot="0">
            <a:off x="10924645" y="4454135"/>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7,48%</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47062" y="6266352"/>
            <a:ext cx="1158387" cy="316751"/>
          </a:xfrm>
          <a:custGeom>
            <a:avLst/>
            <a:gdLst/>
            <a:ahLst/>
            <a:cxnLst/>
            <a:rect r="r" b="b" t="t" l="l"/>
            <a:pathLst>
              <a:path h="316751" w="1158387">
                <a:moveTo>
                  <a:pt x="0" y="0"/>
                </a:moveTo>
                <a:lnTo>
                  <a:pt x="1158387" y="0"/>
                </a:lnTo>
                <a:lnTo>
                  <a:pt x="1158387" y="316751"/>
                </a:lnTo>
                <a:lnTo>
                  <a:pt x="0" y="316751"/>
                </a:lnTo>
                <a:lnTo>
                  <a:pt x="0" y="0"/>
                </a:lnTo>
                <a:close/>
              </a:path>
            </a:pathLst>
          </a:custGeom>
          <a:blipFill>
            <a:blip r:embed="rId5">
              <a:extLst>
                <a:ext uri="{96DAC541-7B7A-43D3-8B79-37D633B846F1}">
                  <asvg:svgBlip xmlns:asvg="http://schemas.microsoft.com/office/drawing/2016/SVG/main" r:embed="rId6"/>
                </a:ext>
              </a:extLst>
            </a:blip>
            <a:stretch>
              <a:fillRect l="0" t="0" r="-59673" b="0"/>
            </a:stretch>
          </a:blipFill>
        </p:spPr>
      </p:sp>
      <p:grpSp>
        <p:nvGrpSpPr>
          <p:cNvPr name="Group 4" id="4"/>
          <p:cNvGrpSpPr/>
          <p:nvPr/>
        </p:nvGrpSpPr>
        <p:grpSpPr>
          <a:xfrm rot="0">
            <a:off x="2147062" y="5310792"/>
            <a:ext cx="1158387" cy="316751"/>
            <a:chOff x="0" y="0"/>
            <a:chExt cx="1544516" cy="422335"/>
          </a:xfrm>
        </p:grpSpPr>
        <p:sp>
          <p:nvSpPr>
            <p:cNvPr name="Freeform 5" id="5"/>
            <p:cNvSpPr/>
            <p:nvPr/>
          </p:nvSpPr>
          <p:spPr>
            <a:xfrm flipH="false" flipV="false" rot="0">
              <a:off x="0" y="0"/>
              <a:ext cx="1544516" cy="422335"/>
            </a:xfrm>
            <a:custGeom>
              <a:avLst/>
              <a:gdLst/>
              <a:ahLst/>
              <a:cxnLst/>
              <a:rect r="r" b="b" t="t" l="l"/>
              <a:pathLst>
                <a:path h="422335" w="1544516">
                  <a:moveTo>
                    <a:pt x="0" y="0"/>
                  </a:moveTo>
                  <a:lnTo>
                    <a:pt x="1544516" y="0"/>
                  </a:lnTo>
                  <a:lnTo>
                    <a:pt x="1544516" y="422335"/>
                  </a:lnTo>
                  <a:lnTo>
                    <a:pt x="0" y="422335"/>
                  </a:lnTo>
                  <a:lnTo>
                    <a:pt x="0" y="0"/>
                  </a:lnTo>
                  <a:close/>
                </a:path>
              </a:pathLst>
            </a:custGeom>
            <a:blipFill>
              <a:blip r:embed="rId7">
                <a:extLst>
                  <a:ext uri="{96DAC541-7B7A-43D3-8B79-37D633B846F1}">
                    <asvg:svgBlip xmlns:asvg="http://schemas.microsoft.com/office/drawing/2016/SVG/main" r:embed="rId8"/>
                  </a:ext>
                </a:extLst>
              </a:blip>
              <a:stretch>
                <a:fillRect l="0" t="0" r="-59673" b="0"/>
              </a:stretch>
            </a:blipFill>
          </p:spPr>
        </p:sp>
        <p:sp>
          <p:nvSpPr>
            <p:cNvPr name="Freeform 6" id="6"/>
            <p:cNvSpPr/>
            <p:nvPr/>
          </p:nvSpPr>
          <p:spPr>
            <a:xfrm flipH="false" flipV="false" rot="0">
              <a:off x="12700" y="0"/>
              <a:ext cx="485805" cy="422335"/>
            </a:xfrm>
            <a:custGeom>
              <a:avLst/>
              <a:gdLst/>
              <a:ahLst/>
              <a:cxnLst/>
              <a:rect r="r" b="b" t="t" l="l"/>
              <a:pathLst>
                <a:path h="422335" w="485805">
                  <a:moveTo>
                    <a:pt x="0" y="0"/>
                  </a:moveTo>
                  <a:lnTo>
                    <a:pt x="485805" y="0"/>
                  </a:lnTo>
                  <a:lnTo>
                    <a:pt x="485805" y="422335"/>
                  </a:lnTo>
                  <a:lnTo>
                    <a:pt x="0" y="422335"/>
                  </a:lnTo>
                  <a:lnTo>
                    <a:pt x="0" y="0"/>
                  </a:lnTo>
                  <a:close/>
                </a:path>
              </a:pathLst>
            </a:custGeom>
            <a:blipFill>
              <a:blip r:embed="rId5">
                <a:extLst>
                  <a:ext uri="{96DAC541-7B7A-43D3-8B79-37D633B846F1}">
                    <asvg:svgBlip xmlns:asvg="http://schemas.microsoft.com/office/drawing/2016/SVG/main" r:embed="rId6"/>
                  </a:ext>
                </a:extLst>
              </a:blip>
              <a:stretch>
                <a:fillRect l="0" t="0" r="-407649" b="0"/>
              </a:stretch>
            </a:blipFill>
          </p:spPr>
        </p:sp>
      </p:grpSp>
      <p:sp>
        <p:nvSpPr>
          <p:cNvPr name="Freeform 7" id="7"/>
          <p:cNvSpPr/>
          <p:nvPr/>
        </p:nvSpPr>
        <p:spPr>
          <a:xfrm flipH="false" flipV="false" rot="0">
            <a:off x="2255355" y="7251429"/>
            <a:ext cx="941800" cy="481330"/>
          </a:xfrm>
          <a:custGeom>
            <a:avLst/>
            <a:gdLst/>
            <a:ahLst/>
            <a:cxnLst/>
            <a:rect r="r" b="b" t="t" l="l"/>
            <a:pathLst>
              <a:path h="481330" w="941800">
                <a:moveTo>
                  <a:pt x="0" y="0"/>
                </a:moveTo>
                <a:lnTo>
                  <a:pt x="941800" y="0"/>
                </a:lnTo>
                <a:lnTo>
                  <a:pt x="941800" y="481330"/>
                </a:lnTo>
                <a:lnTo>
                  <a:pt x="0" y="481330"/>
                </a:lnTo>
                <a:lnTo>
                  <a:pt x="0" y="0"/>
                </a:lnTo>
                <a:close/>
              </a:path>
            </a:pathLst>
          </a:custGeom>
          <a:blipFill>
            <a:blip r:embed="rId9">
              <a:extLst>
                <a:ext uri="{96DAC541-7B7A-43D3-8B79-37D633B846F1}">
                  <asvg:svgBlip xmlns:asvg="http://schemas.microsoft.com/office/drawing/2016/SVG/main" r:embed="rId10"/>
                </a:ext>
              </a:extLst>
            </a:blip>
            <a:stretch>
              <a:fillRect l="0" t="0" r="-3221" b="-101968"/>
            </a:stretch>
          </a:blipFill>
        </p:spPr>
      </p:sp>
      <p:sp>
        <p:nvSpPr>
          <p:cNvPr name="AutoShape 8" id="8"/>
          <p:cNvSpPr/>
          <p:nvPr/>
        </p:nvSpPr>
        <p:spPr>
          <a:xfrm flipV="true">
            <a:off x="10127197" y="167089"/>
            <a:ext cx="4762" cy="9883658"/>
          </a:xfrm>
          <a:prstGeom prst="line">
            <a:avLst/>
          </a:prstGeom>
          <a:ln cap="flat" w="9525">
            <a:solidFill>
              <a:srgbClr val="ACAEB5"/>
            </a:solidFill>
            <a:prstDash val="solid"/>
            <a:headEnd type="none" len="sm" w="sm"/>
            <a:tailEnd type="none" len="sm" w="sm"/>
          </a:ln>
        </p:spPr>
      </p:sp>
      <p:sp>
        <p:nvSpPr>
          <p:cNvPr name="AutoShape 9" id="9"/>
          <p:cNvSpPr/>
          <p:nvPr/>
        </p:nvSpPr>
        <p:spPr>
          <a:xfrm>
            <a:off x="2286425" y="3315057"/>
            <a:ext cx="7845534" cy="0"/>
          </a:xfrm>
          <a:prstGeom prst="line">
            <a:avLst/>
          </a:prstGeom>
          <a:ln cap="flat" w="9525">
            <a:solidFill>
              <a:srgbClr val="ACAEB5"/>
            </a:solidFill>
            <a:prstDash val="solid"/>
            <a:headEnd type="none" len="sm" w="sm"/>
            <a:tailEnd type="none" len="sm" w="sm"/>
          </a:ln>
        </p:spPr>
      </p:sp>
      <p:sp>
        <p:nvSpPr>
          <p:cNvPr name="AutoShape 10" id="10"/>
          <p:cNvSpPr/>
          <p:nvPr/>
        </p:nvSpPr>
        <p:spPr>
          <a:xfrm>
            <a:off x="2218038" y="4551164"/>
            <a:ext cx="7845534" cy="0"/>
          </a:xfrm>
          <a:prstGeom prst="line">
            <a:avLst/>
          </a:prstGeom>
          <a:ln cap="flat" w="9525">
            <a:solidFill>
              <a:srgbClr val="ACAEB5"/>
            </a:solidFill>
            <a:prstDash val="solid"/>
            <a:headEnd type="none" len="sm" w="sm"/>
            <a:tailEnd type="none" len="sm" w="sm"/>
          </a:ln>
        </p:spPr>
      </p:sp>
      <p:sp>
        <p:nvSpPr>
          <p:cNvPr name="AutoShape 11" id="11"/>
          <p:cNvSpPr/>
          <p:nvPr/>
        </p:nvSpPr>
        <p:spPr>
          <a:xfrm flipH="true">
            <a:off x="10131965" y="6974201"/>
            <a:ext cx="7802765" cy="9525"/>
          </a:xfrm>
          <a:prstGeom prst="line">
            <a:avLst/>
          </a:prstGeom>
          <a:ln cap="flat" w="9525">
            <a:solidFill>
              <a:srgbClr val="ACAEB5"/>
            </a:solidFill>
            <a:prstDash val="solid"/>
            <a:headEnd type="none" len="sm" w="sm"/>
            <a:tailEnd type="none" len="sm" w="sm"/>
          </a:ln>
        </p:spPr>
      </p:sp>
      <p:grpSp>
        <p:nvGrpSpPr>
          <p:cNvPr name="Group 12" id="12"/>
          <p:cNvGrpSpPr/>
          <p:nvPr/>
        </p:nvGrpSpPr>
        <p:grpSpPr>
          <a:xfrm rot="0">
            <a:off x="10131965" y="6969439"/>
            <a:ext cx="7908658" cy="3080852"/>
            <a:chOff x="0" y="0"/>
            <a:chExt cx="2082939" cy="811418"/>
          </a:xfrm>
        </p:grpSpPr>
        <p:sp>
          <p:nvSpPr>
            <p:cNvPr name="Freeform 13" id="13"/>
            <p:cNvSpPr/>
            <p:nvPr/>
          </p:nvSpPr>
          <p:spPr>
            <a:xfrm flipH="false" flipV="false" rot="0">
              <a:off x="0" y="0"/>
              <a:ext cx="2082939" cy="811418"/>
            </a:xfrm>
            <a:custGeom>
              <a:avLst/>
              <a:gdLst/>
              <a:ahLst/>
              <a:cxnLst/>
              <a:rect r="r" b="b" t="t" l="l"/>
              <a:pathLst>
                <a:path h="811418" w="2082939">
                  <a:moveTo>
                    <a:pt x="0" y="0"/>
                  </a:moveTo>
                  <a:lnTo>
                    <a:pt x="2082939" y="0"/>
                  </a:lnTo>
                  <a:lnTo>
                    <a:pt x="2082939" y="811418"/>
                  </a:lnTo>
                  <a:lnTo>
                    <a:pt x="0" y="811418"/>
                  </a:lnTo>
                  <a:close/>
                </a:path>
              </a:pathLst>
            </a:custGeom>
            <a:solidFill>
              <a:srgbClr val="7F8E73">
                <a:alpha val="70980"/>
              </a:srgbClr>
            </a:solidFill>
          </p:spPr>
        </p:sp>
        <p:sp>
          <p:nvSpPr>
            <p:cNvPr name="TextBox 14" id="14"/>
            <p:cNvSpPr txBox="true"/>
            <p:nvPr/>
          </p:nvSpPr>
          <p:spPr>
            <a:xfrm>
              <a:off x="0" y="-9525"/>
              <a:ext cx="2082939" cy="820943"/>
            </a:xfrm>
            <a:prstGeom prst="rect">
              <a:avLst/>
            </a:prstGeom>
          </p:spPr>
          <p:txBody>
            <a:bodyPr anchor="ctr" rtlCol="false" tIns="50800" lIns="50800" bIns="50800" rIns="50800"/>
            <a:lstStyle/>
            <a:p>
              <a:pPr algn="ctr">
                <a:lnSpc>
                  <a:spcPts val="2574"/>
                </a:lnSpc>
              </a:pPr>
            </a:p>
          </p:txBody>
        </p:sp>
      </p:grpSp>
      <p:sp>
        <p:nvSpPr>
          <p:cNvPr name="Freeform 15" id="15"/>
          <p:cNvSpPr/>
          <p:nvPr/>
        </p:nvSpPr>
        <p:spPr>
          <a:xfrm flipH="false" flipV="false" rot="0">
            <a:off x="10611817" y="7242031"/>
            <a:ext cx="690061" cy="692658"/>
          </a:xfrm>
          <a:custGeom>
            <a:avLst/>
            <a:gdLst/>
            <a:ahLst/>
            <a:cxnLst/>
            <a:rect r="r" b="b" t="t" l="l"/>
            <a:pathLst>
              <a:path h="692658" w="690061">
                <a:moveTo>
                  <a:pt x="0" y="0"/>
                </a:moveTo>
                <a:lnTo>
                  <a:pt x="690061" y="0"/>
                </a:lnTo>
                <a:lnTo>
                  <a:pt x="690061" y="692658"/>
                </a:lnTo>
                <a:lnTo>
                  <a:pt x="0" y="6926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6" id="16"/>
          <p:cNvGrpSpPr/>
          <p:nvPr/>
        </p:nvGrpSpPr>
        <p:grpSpPr>
          <a:xfrm rot="0">
            <a:off x="2218038" y="3598191"/>
            <a:ext cx="7702023" cy="438756"/>
            <a:chOff x="0" y="0"/>
            <a:chExt cx="10269364" cy="585008"/>
          </a:xfrm>
        </p:grpSpPr>
        <p:sp>
          <p:nvSpPr>
            <p:cNvPr name="Freeform 17" id="17"/>
            <p:cNvSpPr/>
            <p:nvPr/>
          </p:nvSpPr>
          <p:spPr>
            <a:xfrm flipH="false" flipV="false" rot="0">
              <a:off x="0" y="0"/>
              <a:ext cx="1085861" cy="585008"/>
            </a:xfrm>
            <a:custGeom>
              <a:avLst/>
              <a:gdLst/>
              <a:ahLst/>
              <a:cxnLst/>
              <a:rect r="r" b="b" t="t" l="l"/>
              <a:pathLst>
                <a:path h="585008" w="1085861">
                  <a:moveTo>
                    <a:pt x="0" y="0"/>
                  </a:moveTo>
                  <a:lnTo>
                    <a:pt x="1085861" y="0"/>
                  </a:lnTo>
                  <a:lnTo>
                    <a:pt x="1085861" y="585008"/>
                  </a:lnTo>
                  <a:lnTo>
                    <a:pt x="0" y="5850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426224" y="96879"/>
              <a:ext cx="8843140" cy="407797"/>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Average competitive index</a:t>
              </a:r>
              <a:r>
                <a:rPr lang="en-US" sz="1979">
                  <a:solidFill>
                    <a:srgbClr val="647B54"/>
                  </a:solidFill>
                  <a:latin typeface="Garet"/>
                  <a:ea typeface="Garet"/>
                  <a:cs typeface="Garet"/>
                  <a:sym typeface="Garet"/>
                </a:rPr>
                <a:t> (GCI) :</a:t>
              </a:r>
              <a:r>
                <a:rPr lang="en-US" sz="1979">
                  <a:solidFill>
                    <a:srgbClr val="469C41"/>
                  </a:solidFill>
                  <a:latin typeface="Garet"/>
                  <a:ea typeface="Garet"/>
                  <a:cs typeface="Garet"/>
                  <a:sym typeface="Garet"/>
                </a:rPr>
                <a:t> </a:t>
              </a:r>
              <a:r>
                <a:rPr lang="en-US" sz="1979">
                  <a:solidFill>
                    <a:srgbClr val="469C41"/>
                  </a:solidFill>
                  <a:latin typeface="Garet Bold"/>
                  <a:ea typeface="Garet Bold"/>
                  <a:cs typeface="Garet Bold"/>
                  <a:sym typeface="Garet Bold"/>
                </a:rPr>
                <a:t>4,59</a:t>
              </a:r>
              <a:r>
                <a:rPr lang="en-US" sz="1979">
                  <a:solidFill>
                    <a:srgbClr val="469C41"/>
                  </a:solidFill>
                  <a:latin typeface="Garet"/>
                  <a:ea typeface="Garet"/>
                  <a:cs typeface="Garet"/>
                  <a:sym typeface="Garet"/>
                </a:rPr>
                <a:t> </a:t>
              </a:r>
              <a:r>
                <a:rPr lang="en-US" sz="1979">
                  <a:solidFill>
                    <a:srgbClr val="647B54"/>
                  </a:solidFill>
                  <a:latin typeface="Garet"/>
                  <a:ea typeface="Garet"/>
                  <a:cs typeface="Garet"/>
                  <a:sym typeface="Garet"/>
                </a:rPr>
                <a:t>/ 7</a:t>
              </a:r>
            </a:p>
          </p:txBody>
        </p:sp>
      </p:grpSp>
      <p:sp>
        <p:nvSpPr>
          <p:cNvPr name="Freeform 19" id="19"/>
          <p:cNvSpPr/>
          <p:nvPr/>
        </p:nvSpPr>
        <p:spPr>
          <a:xfrm flipH="false" flipV="false" rot="0">
            <a:off x="10611817" y="167089"/>
            <a:ext cx="672137" cy="672137"/>
          </a:xfrm>
          <a:custGeom>
            <a:avLst/>
            <a:gdLst/>
            <a:ahLst/>
            <a:cxnLst/>
            <a:rect r="r" b="b" t="t" l="l"/>
            <a:pathLst>
              <a:path h="672137" w="672137">
                <a:moveTo>
                  <a:pt x="0" y="0"/>
                </a:moveTo>
                <a:lnTo>
                  <a:pt x="672137" y="0"/>
                </a:lnTo>
                <a:lnTo>
                  <a:pt x="672137" y="672136"/>
                </a:lnTo>
                <a:lnTo>
                  <a:pt x="0" y="67213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0" id="20"/>
          <p:cNvGrpSpPr/>
          <p:nvPr/>
        </p:nvGrpSpPr>
        <p:grpSpPr>
          <a:xfrm rot="0">
            <a:off x="2065187" y="8511585"/>
            <a:ext cx="6350374" cy="1567281"/>
            <a:chOff x="0" y="0"/>
            <a:chExt cx="8467165" cy="2089708"/>
          </a:xfrm>
        </p:grpSpPr>
        <p:sp>
          <p:nvSpPr>
            <p:cNvPr name="Freeform 21" id="21"/>
            <p:cNvSpPr/>
            <p:nvPr/>
          </p:nvSpPr>
          <p:spPr>
            <a:xfrm flipH="false" flipV="false" rot="0">
              <a:off x="0" y="0"/>
              <a:ext cx="991663" cy="974309"/>
            </a:xfrm>
            <a:custGeom>
              <a:avLst/>
              <a:gdLst/>
              <a:ahLst/>
              <a:cxnLst/>
              <a:rect r="r" b="b" t="t" l="l"/>
              <a:pathLst>
                <a:path h="974309" w="991663">
                  <a:moveTo>
                    <a:pt x="0" y="0"/>
                  </a:moveTo>
                  <a:lnTo>
                    <a:pt x="991663" y="0"/>
                  </a:lnTo>
                  <a:lnTo>
                    <a:pt x="991663" y="974309"/>
                  </a:lnTo>
                  <a:lnTo>
                    <a:pt x="0" y="97430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2" id="22"/>
            <p:cNvSpPr txBox="true"/>
            <p:nvPr/>
          </p:nvSpPr>
          <p:spPr>
            <a:xfrm rot="0">
              <a:off x="1109726" y="134712"/>
              <a:ext cx="7357440" cy="839597"/>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Part du PIB consacré aux investissements en énergie renouvelable</a:t>
              </a:r>
            </a:p>
          </p:txBody>
        </p:sp>
        <p:sp>
          <p:nvSpPr>
            <p:cNvPr name="TextBox 23" id="23"/>
            <p:cNvSpPr txBox="true"/>
            <p:nvPr/>
          </p:nvSpPr>
          <p:spPr>
            <a:xfrm rot="0">
              <a:off x="1109726" y="1266409"/>
              <a:ext cx="1638312" cy="823299"/>
            </a:xfrm>
            <a:prstGeom prst="rect">
              <a:avLst/>
            </a:prstGeom>
          </p:spPr>
          <p:txBody>
            <a:bodyPr anchor="t" rtlCol="false" tIns="0" lIns="0" bIns="0" rIns="0">
              <a:spAutoFit/>
            </a:bodyPr>
            <a:lstStyle/>
            <a:p>
              <a:pPr algn="l">
                <a:lnSpc>
                  <a:spcPts val="5043"/>
                </a:lnSpc>
                <a:spcBef>
                  <a:spcPct val="0"/>
                </a:spcBef>
              </a:pPr>
              <a:r>
                <a:rPr lang="en-US" sz="3879">
                  <a:solidFill>
                    <a:srgbClr val="647B54"/>
                  </a:solidFill>
                  <a:latin typeface="Garet Bold"/>
                  <a:ea typeface="Garet Bold"/>
                  <a:cs typeface="Garet Bold"/>
                  <a:sym typeface="Garet Bold"/>
                </a:rPr>
                <a:t>1,9%</a:t>
              </a:r>
            </a:p>
          </p:txBody>
        </p:sp>
      </p:grpSp>
      <p:sp>
        <p:nvSpPr>
          <p:cNvPr name="AutoShape 24" id="24"/>
          <p:cNvSpPr/>
          <p:nvPr/>
        </p:nvSpPr>
        <p:spPr>
          <a:xfrm>
            <a:off x="2212000" y="8195927"/>
            <a:ext cx="7845534" cy="0"/>
          </a:xfrm>
          <a:prstGeom prst="line">
            <a:avLst/>
          </a:prstGeom>
          <a:ln cap="flat" w="9525">
            <a:solidFill>
              <a:srgbClr val="ACAEB5"/>
            </a:solidFill>
            <a:prstDash val="solid"/>
            <a:headEnd type="none" len="sm" w="sm"/>
            <a:tailEnd type="none" len="sm" w="sm"/>
          </a:ln>
        </p:spPr>
      </p:sp>
      <p:sp>
        <p:nvSpPr>
          <p:cNvPr name="AutoShape 25" id="25"/>
          <p:cNvSpPr/>
          <p:nvPr/>
        </p:nvSpPr>
        <p:spPr>
          <a:xfrm>
            <a:off x="2286425" y="2169497"/>
            <a:ext cx="7845534" cy="0"/>
          </a:xfrm>
          <a:prstGeom prst="line">
            <a:avLst/>
          </a:prstGeom>
          <a:ln cap="flat" w="9525">
            <a:solidFill>
              <a:srgbClr val="ACAEB5"/>
            </a:solidFill>
            <a:prstDash val="solid"/>
            <a:headEnd type="none" len="sm" w="sm"/>
            <a:tailEnd type="none" len="sm" w="sm"/>
          </a:ln>
        </p:spPr>
      </p:sp>
      <p:sp>
        <p:nvSpPr>
          <p:cNvPr name="AutoShape 26" id="26"/>
          <p:cNvSpPr/>
          <p:nvPr/>
        </p:nvSpPr>
        <p:spPr>
          <a:xfrm>
            <a:off x="10131959" y="3319820"/>
            <a:ext cx="7845534" cy="0"/>
          </a:xfrm>
          <a:prstGeom prst="line">
            <a:avLst/>
          </a:prstGeom>
          <a:ln cap="flat" w="9525">
            <a:solidFill>
              <a:srgbClr val="ACAEB5"/>
            </a:solidFill>
            <a:prstDash val="solid"/>
            <a:headEnd type="none" len="sm" w="sm"/>
            <a:tailEnd type="none" len="sm" w="sm"/>
          </a:ln>
        </p:spPr>
      </p:sp>
      <p:grpSp>
        <p:nvGrpSpPr>
          <p:cNvPr name="Group 27" id="27"/>
          <p:cNvGrpSpPr/>
          <p:nvPr/>
        </p:nvGrpSpPr>
        <p:grpSpPr>
          <a:xfrm rot="0">
            <a:off x="10374019" y="4429084"/>
            <a:ext cx="688058" cy="244161"/>
            <a:chOff x="0" y="0"/>
            <a:chExt cx="181217" cy="64306"/>
          </a:xfrm>
        </p:grpSpPr>
        <p:sp>
          <p:nvSpPr>
            <p:cNvPr name="Freeform 28" id="28"/>
            <p:cNvSpPr/>
            <p:nvPr/>
          </p:nvSpPr>
          <p:spPr>
            <a:xfrm flipH="false" flipV="false" rot="0">
              <a:off x="0" y="0"/>
              <a:ext cx="181217" cy="64306"/>
            </a:xfrm>
            <a:custGeom>
              <a:avLst/>
              <a:gdLst/>
              <a:ahLst/>
              <a:cxnLst/>
              <a:rect r="r" b="b" t="t" l="l"/>
              <a:pathLst>
                <a:path h="64306" w="181217">
                  <a:moveTo>
                    <a:pt x="0" y="0"/>
                  </a:moveTo>
                  <a:lnTo>
                    <a:pt x="181217" y="0"/>
                  </a:lnTo>
                  <a:lnTo>
                    <a:pt x="181217" y="64306"/>
                  </a:lnTo>
                  <a:lnTo>
                    <a:pt x="0" y="64306"/>
                  </a:lnTo>
                  <a:close/>
                </a:path>
              </a:pathLst>
            </a:custGeom>
            <a:solidFill>
              <a:srgbClr val="FFFFFF"/>
            </a:solidFill>
          </p:spPr>
        </p:sp>
        <p:sp>
          <p:nvSpPr>
            <p:cNvPr name="TextBox 29" id="29"/>
            <p:cNvSpPr txBox="true"/>
            <p:nvPr/>
          </p:nvSpPr>
          <p:spPr>
            <a:xfrm>
              <a:off x="0" y="-9525"/>
              <a:ext cx="181217" cy="73831"/>
            </a:xfrm>
            <a:prstGeom prst="rect">
              <a:avLst/>
            </a:prstGeom>
          </p:spPr>
          <p:txBody>
            <a:bodyPr anchor="ctr" rtlCol="false" tIns="50800" lIns="50800" bIns="50800" rIns="50800"/>
            <a:lstStyle/>
            <a:p>
              <a:pPr algn="ctr">
                <a:lnSpc>
                  <a:spcPts val="2574"/>
                </a:lnSpc>
              </a:pPr>
            </a:p>
          </p:txBody>
        </p:sp>
      </p:grpSp>
      <p:grpSp>
        <p:nvGrpSpPr>
          <p:cNvPr name="Group 30" id="30"/>
          <p:cNvGrpSpPr/>
          <p:nvPr/>
        </p:nvGrpSpPr>
        <p:grpSpPr>
          <a:xfrm rot="0">
            <a:off x="12288246" y="4073030"/>
            <a:ext cx="753311" cy="418962"/>
            <a:chOff x="0" y="0"/>
            <a:chExt cx="198403" cy="110344"/>
          </a:xfrm>
        </p:grpSpPr>
        <p:sp>
          <p:nvSpPr>
            <p:cNvPr name="Freeform 31" id="31"/>
            <p:cNvSpPr/>
            <p:nvPr/>
          </p:nvSpPr>
          <p:spPr>
            <a:xfrm flipH="false" flipV="false" rot="0">
              <a:off x="0" y="0"/>
              <a:ext cx="198403" cy="110344"/>
            </a:xfrm>
            <a:custGeom>
              <a:avLst/>
              <a:gdLst/>
              <a:ahLst/>
              <a:cxnLst/>
              <a:rect r="r" b="b" t="t" l="l"/>
              <a:pathLst>
                <a:path h="110344" w="198403">
                  <a:moveTo>
                    <a:pt x="0" y="0"/>
                  </a:moveTo>
                  <a:lnTo>
                    <a:pt x="198403" y="0"/>
                  </a:lnTo>
                  <a:lnTo>
                    <a:pt x="198403" y="110344"/>
                  </a:lnTo>
                  <a:lnTo>
                    <a:pt x="0" y="110344"/>
                  </a:lnTo>
                  <a:close/>
                </a:path>
              </a:pathLst>
            </a:custGeom>
            <a:solidFill>
              <a:srgbClr val="FFFFFF"/>
            </a:solidFill>
          </p:spPr>
        </p:sp>
        <p:sp>
          <p:nvSpPr>
            <p:cNvPr name="TextBox 32" id="32"/>
            <p:cNvSpPr txBox="true"/>
            <p:nvPr/>
          </p:nvSpPr>
          <p:spPr>
            <a:xfrm>
              <a:off x="0" y="-9525"/>
              <a:ext cx="198403" cy="119869"/>
            </a:xfrm>
            <a:prstGeom prst="rect">
              <a:avLst/>
            </a:prstGeom>
          </p:spPr>
          <p:txBody>
            <a:bodyPr anchor="ctr" rtlCol="false" tIns="50800" lIns="50800" bIns="50800" rIns="50800"/>
            <a:lstStyle/>
            <a:p>
              <a:pPr algn="ctr">
                <a:lnSpc>
                  <a:spcPts val="2574"/>
                </a:lnSpc>
              </a:pPr>
            </a:p>
          </p:txBody>
        </p:sp>
      </p:grpSp>
      <p:grpSp>
        <p:nvGrpSpPr>
          <p:cNvPr name="Group 33" id="33"/>
          <p:cNvGrpSpPr/>
          <p:nvPr/>
        </p:nvGrpSpPr>
        <p:grpSpPr>
          <a:xfrm rot="0">
            <a:off x="12082879" y="6583103"/>
            <a:ext cx="797618" cy="386336"/>
            <a:chOff x="0" y="0"/>
            <a:chExt cx="210072" cy="101751"/>
          </a:xfrm>
        </p:grpSpPr>
        <p:sp>
          <p:nvSpPr>
            <p:cNvPr name="Freeform 34" id="34"/>
            <p:cNvSpPr/>
            <p:nvPr/>
          </p:nvSpPr>
          <p:spPr>
            <a:xfrm flipH="false" flipV="false" rot="0">
              <a:off x="0" y="0"/>
              <a:ext cx="210072" cy="101751"/>
            </a:xfrm>
            <a:custGeom>
              <a:avLst/>
              <a:gdLst/>
              <a:ahLst/>
              <a:cxnLst/>
              <a:rect r="r" b="b" t="t" l="l"/>
              <a:pathLst>
                <a:path h="101751" w="210072">
                  <a:moveTo>
                    <a:pt x="0" y="0"/>
                  </a:moveTo>
                  <a:lnTo>
                    <a:pt x="210072" y="0"/>
                  </a:lnTo>
                  <a:lnTo>
                    <a:pt x="210072" y="101751"/>
                  </a:lnTo>
                  <a:lnTo>
                    <a:pt x="0" y="101751"/>
                  </a:lnTo>
                  <a:close/>
                </a:path>
              </a:pathLst>
            </a:custGeom>
            <a:solidFill>
              <a:srgbClr val="FFFFFF"/>
            </a:solidFill>
          </p:spPr>
        </p:sp>
        <p:sp>
          <p:nvSpPr>
            <p:cNvPr name="TextBox 35" id="35"/>
            <p:cNvSpPr txBox="true"/>
            <p:nvPr/>
          </p:nvSpPr>
          <p:spPr>
            <a:xfrm>
              <a:off x="0" y="-9525"/>
              <a:ext cx="210072" cy="111276"/>
            </a:xfrm>
            <a:prstGeom prst="rect">
              <a:avLst/>
            </a:prstGeom>
          </p:spPr>
          <p:txBody>
            <a:bodyPr anchor="ctr" rtlCol="false" tIns="50800" lIns="50800" bIns="50800" rIns="50800"/>
            <a:lstStyle/>
            <a:p>
              <a:pPr algn="ctr">
                <a:lnSpc>
                  <a:spcPts val="2574"/>
                </a:lnSpc>
              </a:pPr>
            </a:p>
          </p:txBody>
        </p:sp>
      </p:grpSp>
      <p:grpSp>
        <p:nvGrpSpPr>
          <p:cNvPr name="Group 36" id="36"/>
          <p:cNvGrpSpPr/>
          <p:nvPr/>
        </p:nvGrpSpPr>
        <p:grpSpPr>
          <a:xfrm rot="0">
            <a:off x="10239840" y="6119533"/>
            <a:ext cx="639119" cy="458096"/>
            <a:chOff x="0" y="0"/>
            <a:chExt cx="168328" cy="120651"/>
          </a:xfrm>
        </p:grpSpPr>
        <p:sp>
          <p:nvSpPr>
            <p:cNvPr name="Freeform 37" id="37"/>
            <p:cNvSpPr/>
            <p:nvPr/>
          </p:nvSpPr>
          <p:spPr>
            <a:xfrm flipH="false" flipV="false" rot="0">
              <a:off x="0" y="0"/>
              <a:ext cx="168328" cy="120651"/>
            </a:xfrm>
            <a:custGeom>
              <a:avLst/>
              <a:gdLst/>
              <a:ahLst/>
              <a:cxnLst/>
              <a:rect r="r" b="b" t="t" l="l"/>
              <a:pathLst>
                <a:path h="120651" w="168328">
                  <a:moveTo>
                    <a:pt x="0" y="0"/>
                  </a:moveTo>
                  <a:lnTo>
                    <a:pt x="168328" y="0"/>
                  </a:lnTo>
                  <a:lnTo>
                    <a:pt x="168328" y="120651"/>
                  </a:lnTo>
                  <a:lnTo>
                    <a:pt x="0" y="120651"/>
                  </a:lnTo>
                  <a:close/>
                </a:path>
              </a:pathLst>
            </a:custGeom>
            <a:solidFill>
              <a:srgbClr val="FFFFFF"/>
            </a:solidFill>
          </p:spPr>
        </p:sp>
        <p:sp>
          <p:nvSpPr>
            <p:cNvPr name="TextBox 38" id="38"/>
            <p:cNvSpPr txBox="true"/>
            <p:nvPr/>
          </p:nvSpPr>
          <p:spPr>
            <a:xfrm>
              <a:off x="0" y="-9525"/>
              <a:ext cx="168328" cy="130176"/>
            </a:xfrm>
            <a:prstGeom prst="rect">
              <a:avLst/>
            </a:prstGeom>
          </p:spPr>
          <p:txBody>
            <a:bodyPr anchor="ctr" rtlCol="false" tIns="50800" lIns="50800" bIns="50800" rIns="50800"/>
            <a:lstStyle/>
            <a:p>
              <a:pPr algn="ctr">
                <a:lnSpc>
                  <a:spcPts val="2574"/>
                </a:lnSpc>
              </a:pPr>
            </a:p>
          </p:txBody>
        </p:sp>
      </p:grpSp>
      <p:sp>
        <p:nvSpPr>
          <p:cNvPr name="Freeform 39" id="39"/>
          <p:cNvSpPr/>
          <p:nvPr/>
        </p:nvSpPr>
        <p:spPr>
          <a:xfrm flipH="false" flipV="false" rot="0">
            <a:off x="2286425" y="2431435"/>
            <a:ext cx="889031" cy="564535"/>
          </a:xfrm>
          <a:custGeom>
            <a:avLst/>
            <a:gdLst/>
            <a:ahLst/>
            <a:cxnLst/>
            <a:rect r="r" b="b" t="t" l="l"/>
            <a:pathLst>
              <a:path h="564535" w="889031">
                <a:moveTo>
                  <a:pt x="0" y="0"/>
                </a:moveTo>
                <a:lnTo>
                  <a:pt x="889031" y="0"/>
                </a:lnTo>
                <a:lnTo>
                  <a:pt x="889031" y="564535"/>
                </a:lnTo>
                <a:lnTo>
                  <a:pt x="0" y="564535"/>
                </a:lnTo>
                <a:lnTo>
                  <a:pt x="0" y="0"/>
                </a:lnTo>
                <a:close/>
              </a:path>
            </a:pathLst>
          </a:custGeom>
          <a:blipFill>
            <a:blip r:embed="rId19"/>
            <a:stretch>
              <a:fillRect l="0" t="0" r="0" b="0"/>
            </a:stretch>
          </a:blipFill>
        </p:spPr>
      </p:sp>
      <p:sp>
        <p:nvSpPr>
          <p:cNvPr name="Freeform 40" id="40"/>
          <p:cNvSpPr/>
          <p:nvPr/>
        </p:nvSpPr>
        <p:spPr>
          <a:xfrm flipH="false" flipV="false" rot="0">
            <a:off x="11387016" y="786800"/>
            <a:ext cx="4341193" cy="2209169"/>
          </a:xfrm>
          <a:custGeom>
            <a:avLst/>
            <a:gdLst/>
            <a:ahLst/>
            <a:cxnLst/>
            <a:rect r="r" b="b" t="t" l="l"/>
            <a:pathLst>
              <a:path h="2209169" w="4341193">
                <a:moveTo>
                  <a:pt x="0" y="0"/>
                </a:moveTo>
                <a:lnTo>
                  <a:pt x="4341193" y="0"/>
                </a:lnTo>
                <a:lnTo>
                  <a:pt x="4341193" y="2209170"/>
                </a:lnTo>
                <a:lnTo>
                  <a:pt x="0" y="2209170"/>
                </a:lnTo>
                <a:lnTo>
                  <a:pt x="0" y="0"/>
                </a:lnTo>
                <a:close/>
              </a:path>
            </a:pathLst>
          </a:custGeom>
          <a:blipFill>
            <a:blip r:embed="rId20"/>
            <a:stretch>
              <a:fillRect l="0" t="0" r="0" b="0"/>
            </a:stretch>
          </a:blipFill>
        </p:spPr>
      </p:sp>
      <p:sp>
        <p:nvSpPr>
          <p:cNvPr name="Freeform 41" id="41"/>
          <p:cNvSpPr/>
          <p:nvPr/>
        </p:nvSpPr>
        <p:spPr>
          <a:xfrm flipH="false" flipV="false" rot="0">
            <a:off x="10394996" y="4104234"/>
            <a:ext cx="2823372" cy="2608030"/>
          </a:xfrm>
          <a:custGeom>
            <a:avLst/>
            <a:gdLst/>
            <a:ahLst/>
            <a:cxnLst/>
            <a:rect r="r" b="b" t="t" l="l"/>
            <a:pathLst>
              <a:path h="2608030" w="2823372">
                <a:moveTo>
                  <a:pt x="0" y="0"/>
                </a:moveTo>
                <a:lnTo>
                  <a:pt x="2823372" y="0"/>
                </a:lnTo>
                <a:lnTo>
                  <a:pt x="2823372" y="2608030"/>
                </a:lnTo>
                <a:lnTo>
                  <a:pt x="0" y="2608030"/>
                </a:lnTo>
                <a:lnTo>
                  <a:pt x="0" y="0"/>
                </a:lnTo>
                <a:close/>
              </a:path>
            </a:pathLst>
          </a:custGeom>
          <a:blipFill>
            <a:blip r:embed="rId21"/>
            <a:stretch>
              <a:fillRect l="0" t="0" r="0" b="0"/>
            </a:stretch>
          </a:blipFill>
        </p:spPr>
      </p:sp>
      <p:grpSp>
        <p:nvGrpSpPr>
          <p:cNvPr name="Group 42" id="42"/>
          <p:cNvGrpSpPr/>
          <p:nvPr/>
        </p:nvGrpSpPr>
        <p:grpSpPr>
          <a:xfrm rot="0">
            <a:off x="10239840" y="6384461"/>
            <a:ext cx="797618" cy="386336"/>
            <a:chOff x="0" y="0"/>
            <a:chExt cx="210072" cy="101751"/>
          </a:xfrm>
        </p:grpSpPr>
        <p:sp>
          <p:nvSpPr>
            <p:cNvPr name="Freeform 43" id="43"/>
            <p:cNvSpPr/>
            <p:nvPr/>
          </p:nvSpPr>
          <p:spPr>
            <a:xfrm flipH="false" flipV="false" rot="0">
              <a:off x="0" y="0"/>
              <a:ext cx="210072" cy="101751"/>
            </a:xfrm>
            <a:custGeom>
              <a:avLst/>
              <a:gdLst/>
              <a:ahLst/>
              <a:cxnLst/>
              <a:rect r="r" b="b" t="t" l="l"/>
              <a:pathLst>
                <a:path h="101751" w="210072">
                  <a:moveTo>
                    <a:pt x="0" y="0"/>
                  </a:moveTo>
                  <a:lnTo>
                    <a:pt x="210072" y="0"/>
                  </a:lnTo>
                  <a:lnTo>
                    <a:pt x="210072" y="101751"/>
                  </a:lnTo>
                  <a:lnTo>
                    <a:pt x="0" y="101751"/>
                  </a:lnTo>
                  <a:close/>
                </a:path>
              </a:pathLst>
            </a:custGeom>
            <a:solidFill>
              <a:srgbClr val="FFFFFF"/>
            </a:solidFill>
          </p:spPr>
        </p:sp>
        <p:sp>
          <p:nvSpPr>
            <p:cNvPr name="TextBox 44" id="44"/>
            <p:cNvSpPr txBox="true"/>
            <p:nvPr/>
          </p:nvSpPr>
          <p:spPr>
            <a:xfrm>
              <a:off x="0" y="-9525"/>
              <a:ext cx="210072" cy="111276"/>
            </a:xfrm>
            <a:prstGeom prst="rect">
              <a:avLst/>
            </a:prstGeom>
          </p:spPr>
          <p:txBody>
            <a:bodyPr anchor="ctr" rtlCol="false" tIns="50800" lIns="50800" bIns="50800" rIns="50800"/>
            <a:lstStyle/>
            <a:p>
              <a:pPr algn="ctr">
                <a:lnSpc>
                  <a:spcPts val="2574"/>
                </a:lnSpc>
              </a:pPr>
            </a:p>
          </p:txBody>
        </p:sp>
      </p:grpSp>
      <p:grpSp>
        <p:nvGrpSpPr>
          <p:cNvPr name="Group 45" id="45"/>
          <p:cNvGrpSpPr/>
          <p:nvPr/>
        </p:nvGrpSpPr>
        <p:grpSpPr>
          <a:xfrm rot="0">
            <a:off x="10319240" y="3998543"/>
            <a:ext cx="797618" cy="386336"/>
            <a:chOff x="0" y="0"/>
            <a:chExt cx="210072" cy="101751"/>
          </a:xfrm>
        </p:grpSpPr>
        <p:sp>
          <p:nvSpPr>
            <p:cNvPr name="Freeform 46" id="46"/>
            <p:cNvSpPr/>
            <p:nvPr/>
          </p:nvSpPr>
          <p:spPr>
            <a:xfrm flipH="false" flipV="false" rot="0">
              <a:off x="0" y="0"/>
              <a:ext cx="210072" cy="101751"/>
            </a:xfrm>
            <a:custGeom>
              <a:avLst/>
              <a:gdLst/>
              <a:ahLst/>
              <a:cxnLst/>
              <a:rect r="r" b="b" t="t" l="l"/>
              <a:pathLst>
                <a:path h="101751" w="210072">
                  <a:moveTo>
                    <a:pt x="0" y="0"/>
                  </a:moveTo>
                  <a:lnTo>
                    <a:pt x="210072" y="0"/>
                  </a:lnTo>
                  <a:lnTo>
                    <a:pt x="210072" y="101751"/>
                  </a:lnTo>
                  <a:lnTo>
                    <a:pt x="0" y="101751"/>
                  </a:lnTo>
                  <a:close/>
                </a:path>
              </a:pathLst>
            </a:custGeom>
            <a:solidFill>
              <a:srgbClr val="FFFFFF"/>
            </a:solidFill>
          </p:spPr>
        </p:sp>
        <p:sp>
          <p:nvSpPr>
            <p:cNvPr name="TextBox 47" id="47"/>
            <p:cNvSpPr txBox="true"/>
            <p:nvPr/>
          </p:nvSpPr>
          <p:spPr>
            <a:xfrm>
              <a:off x="0" y="-9525"/>
              <a:ext cx="210072" cy="111276"/>
            </a:xfrm>
            <a:prstGeom prst="rect">
              <a:avLst/>
            </a:prstGeom>
          </p:spPr>
          <p:txBody>
            <a:bodyPr anchor="ctr" rtlCol="false" tIns="50800" lIns="50800" bIns="50800" rIns="50800"/>
            <a:lstStyle/>
            <a:p>
              <a:pPr algn="ctr">
                <a:lnSpc>
                  <a:spcPts val="2574"/>
                </a:lnSpc>
              </a:pPr>
            </a:p>
          </p:txBody>
        </p:sp>
      </p:grpSp>
      <p:grpSp>
        <p:nvGrpSpPr>
          <p:cNvPr name="Group 48" id="48"/>
          <p:cNvGrpSpPr/>
          <p:nvPr/>
        </p:nvGrpSpPr>
        <p:grpSpPr>
          <a:xfrm rot="0">
            <a:off x="10290665" y="4491993"/>
            <a:ext cx="458819" cy="302237"/>
            <a:chOff x="0" y="0"/>
            <a:chExt cx="120841" cy="79602"/>
          </a:xfrm>
        </p:grpSpPr>
        <p:sp>
          <p:nvSpPr>
            <p:cNvPr name="Freeform 49" id="49"/>
            <p:cNvSpPr/>
            <p:nvPr/>
          </p:nvSpPr>
          <p:spPr>
            <a:xfrm flipH="false" flipV="false" rot="0">
              <a:off x="0" y="0"/>
              <a:ext cx="120841" cy="79602"/>
            </a:xfrm>
            <a:custGeom>
              <a:avLst/>
              <a:gdLst/>
              <a:ahLst/>
              <a:cxnLst/>
              <a:rect r="r" b="b" t="t" l="l"/>
              <a:pathLst>
                <a:path h="79602" w="120841">
                  <a:moveTo>
                    <a:pt x="0" y="0"/>
                  </a:moveTo>
                  <a:lnTo>
                    <a:pt x="120841" y="0"/>
                  </a:lnTo>
                  <a:lnTo>
                    <a:pt x="120841" y="79602"/>
                  </a:lnTo>
                  <a:lnTo>
                    <a:pt x="0" y="79602"/>
                  </a:lnTo>
                  <a:close/>
                </a:path>
              </a:pathLst>
            </a:custGeom>
            <a:solidFill>
              <a:srgbClr val="FFFFFF"/>
            </a:solidFill>
          </p:spPr>
        </p:sp>
        <p:sp>
          <p:nvSpPr>
            <p:cNvPr name="TextBox 50" id="50"/>
            <p:cNvSpPr txBox="true"/>
            <p:nvPr/>
          </p:nvSpPr>
          <p:spPr>
            <a:xfrm>
              <a:off x="0" y="-9525"/>
              <a:ext cx="120841" cy="89127"/>
            </a:xfrm>
            <a:prstGeom prst="rect">
              <a:avLst/>
            </a:prstGeom>
          </p:spPr>
          <p:txBody>
            <a:bodyPr anchor="ctr" rtlCol="false" tIns="50800" lIns="50800" bIns="50800" rIns="50800"/>
            <a:lstStyle/>
            <a:p>
              <a:pPr algn="ctr">
                <a:lnSpc>
                  <a:spcPts val="2574"/>
                </a:lnSpc>
              </a:pPr>
            </a:p>
          </p:txBody>
        </p:sp>
      </p:grpSp>
      <p:grpSp>
        <p:nvGrpSpPr>
          <p:cNvPr name="Group 51" id="51"/>
          <p:cNvGrpSpPr/>
          <p:nvPr/>
        </p:nvGrpSpPr>
        <p:grpSpPr>
          <a:xfrm rot="0">
            <a:off x="10290665" y="5073673"/>
            <a:ext cx="263235" cy="499107"/>
            <a:chOff x="0" y="0"/>
            <a:chExt cx="69329" cy="131452"/>
          </a:xfrm>
        </p:grpSpPr>
        <p:sp>
          <p:nvSpPr>
            <p:cNvPr name="Freeform 52" id="52"/>
            <p:cNvSpPr/>
            <p:nvPr/>
          </p:nvSpPr>
          <p:spPr>
            <a:xfrm flipH="false" flipV="false" rot="0">
              <a:off x="0" y="0"/>
              <a:ext cx="69329" cy="131452"/>
            </a:xfrm>
            <a:custGeom>
              <a:avLst/>
              <a:gdLst/>
              <a:ahLst/>
              <a:cxnLst/>
              <a:rect r="r" b="b" t="t" l="l"/>
              <a:pathLst>
                <a:path h="131452" w="69329">
                  <a:moveTo>
                    <a:pt x="0" y="0"/>
                  </a:moveTo>
                  <a:lnTo>
                    <a:pt x="69329" y="0"/>
                  </a:lnTo>
                  <a:lnTo>
                    <a:pt x="69329" y="131452"/>
                  </a:lnTo>
                  <a:lnTo>
                    <a:pt x="0" y="131452"/>
                  </a:lnTo>
                  <a:close/>
                </a:path>
              </a:pathLst>
            </a:custGeom>
            <a:solidFill>
              <a:srgbClr val="FFFFFF"/>
            </a:solidFill>
          </p:spPr>
        </p:sp>
        <p:sp>
          <p:nvSpPr>
            <p:cNvPr name="TextBox 53" id="53"/>
            <p:cNvSpPr txBox="true"/>
            <p:nvPr/>
          </p:nvSpPr>
          <p:spPr>
            <a:xfrm>
              <a:off x="0" y="-9525"/>
              <a:ext cx="69329" cy="140977"/>
            </a:xfrm>
            <a:prstGeom prst="rect">
              <a:avLst/>
            </a:prstGeom>
          </p:spPr>
          <p:txBody>
            <a:bodyPr anchor="ctr" rtlCol="false" tIns="50800" lIns="50800" bIns="50800" rIns="50800"/>
            <a:lstStyle/>
            <a:p>
              <a:pPr algn="ctr">
                <a:lnSpc>
                  <a:spcPts val="2574"/>
                </a:lnSpc>
              </a:pPr>
            </a:p>
          </p:txBody>
        </p:sp>
      </p:grpSp>
      <p:sp>
        <p:nvSpPr>
          <p:cNvPr name="Freeform 54" id="54"/>
          <p:cNvSpPr/>
          <p:nvPr/>
        </p:nvSpPr>
        <p:spPr>
          <a:xfrm flipH="false" flipV="false" rot="0">
            <a:off x="13309679" y="4551164"/>
            <a:ext cx="285456" cy="2132525"/>
          </a:xfrm>
          <a:custGeom>
            <a:avLst/>
            <a:gdLst/>
            <a:ahLst/>
            <a:cxnLst/>
            <a:rect r="r" b="b" t="t" l="l"/>
            <a:pathLst>
              <a:path h="2132525" w="285456">
                <a:moveTo>
                  <a:pt x="0" y="0"/>
                </a:moveTo>
                <a:lnTo>
                  <a:pt x="285456" y="0"/>
                </a:lnTo>
                <a:lnTo>
                  <a:pt x="285456" y="2132525"/>
                </a:lnTo>
                <a:lnTo>
                  <a:pt x="0" y="2132525"/>
                </a:lnTo>
                <a:lnTo>
                  <a:pt x="0" y="0"/>
                </a:lnTo>
                <a:close/>
              </a:path>
            </a:pathLst>
          </a:custGeom>
          <a:blipFill>
            <a:blip r:embed="rId22"/>
            <a:stretch>
              <a:fillRect l="0" t="0" r="0" b="0"/>
            </a:stretch>
          </a:blipFill>
        </p:spPr>
      </p:sp>
      <p:sp>
        <p:nvSpPr>
          <p:cNvPr name="TextBox 55" id="55"/>
          <p:cNvSpPr txBox="true"/>
          <p:nvPr/>
        </p:nvSpPr>
        <p:spPr>
          <a:xfrm rot="0">
            <a:off x="13706842" y="4835294"/>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Energy efficiency</a:t>
            </a:r>
          </a:p>
        </p:txBody>
      </p:sp>
      <p:sp>
        <p:nvSpPr>
          <p:cNvPr name="TextBox 56" id="56"/>
          <p:cNvSpPr txBox="true"/>
          <p:nvPr/>
        </p:nvSpPr>
        <p:spPr>
          <a:xfrm rot="0">
            <a:off x="13706842" y="4555851"/>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Renewables</a:t>
            </a:r>
          </a:p>
        </p:txBody>
      </p:sp>
      <p:sp>
        <p:nvSpPr>
          <p:cNvPr name="TextBox 57" id="57"/>
          <p:cNvSpPr txBox="true"/>
          <p:nvPr/>
        </p:nvSpPr>
        <p:spPr>
          <a:xfrm rot="0">
            <a:off x="13706842" y="5120689"/>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Nuclear</a:t>
            </a:r>
          </a:p>
        </p:txBody>
      </p:sp>
      <p:sp>
        <p:nvSpPr>
          <p:cNvPr name="TextBox 58" id="58"/>
          <p:cNvSpPr txBox="true"/>
          <p:nvPr/>
        </p:nvSpPr>
        <p:spPr>
          <a:xfrm rot="0">
            <a:off x="13737962" y="6264704"/>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power and storage technologies</a:t>
            </a:r>
          </a:p>
        </p:txBody>
      </p:sp>
      <p:sp>
        <p:nvSpPr>
          <p:cNvPr name="TextBox 59" id="59"/>
          <p:cNvSpPr txBox="true"/>
          <p:nvPr/>
        </p:nvSpPr>
        <p:spPr>
          <a:xfrm rot="0">
            <a:off x="13706842" y="5692696"/>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Fossil fuel</a:t>
            </a:r>
          </a:p>
        </p:txBody>
      </p:sp>
      <p:sp>
        <p:nvSpPr>
          <p:cNvPr name="TextBox 60" id="60"/>
          <p:cNvSpPr txBox="true"/>
          <p:nvPr/>
        </p:nvSpPr>
        <p:spPr>
          <a:xfrm rot="0">
            <a:off x="13706842" y="5383690"/>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Other cross-cutting technologies/research</a:t>
            </a:r>
          </a:p>
        </p:txBody>
      </p:sp>
      <p:sp>
        <p:nvSpPr>
          <p:cNvPr name="TextBox 61" id="61"/>
          <p:cNvSpPr txBox="true"/>
          <p:nvPr/>
        </p:nvSpPr>
        <p:spPr>
          <a:xfrm rot="0">
            <a:off x="13737962" y="5978700"/>
            <a:ext cx="4356154" cy="238379"/>
          </a:xfrm>
          <a:prstGeom prst="rect">
            <a:avLst/>
          </a:prstGeom>
        </p:spPr>
        <p:txBody>
          <a:bodyPr anchor="t" rtlCol="false" tIns="0" lIns="0" bIns="0" rIns="0">
            <a:spAutoFit/>
          </a:bodyPr>
          <a:lstStyle/>
          <a:p>
            <a:pPr algn="l">
              <a:lnSpc>
                <a:spcPts val="1924"/>
              </a:lnSpc>
              <a:spcBef>
                <a:spcPct val="0"/>
              </a:spcBef>
            </a:pPr>
            <a:r>
              <a:rPr lang="en-US" sz="1480">
                <a:solidFill>
                  <a:srgbClr val="647B54"/>
                </a:solidFill>
                <a:latin typeface="Garet"/>
                <a:ea typeface="Garet"/>
                <a:cs typeface="Garet"/>
                <a:sym typeface="Garet"/>
              </a:rPr>
              <a:t>Hydrogen and fuel cells</a:t>
            </a:r>
          </a:p>
        </p:txBody>
      </p:sp>
      <p:sp>
        <p:nvSpPr>
          <p:cNvPr name="TextBox 62" id="62"/>
          <p:cNvSpPr txBox="true"/>
          <p:nvPr/>
        </p:nvSpPr>
        <p:spPr>
          <a:xfrm rot="0">
            <a:off x="3216563" y="2522408"/>
            <a:ext cx="2250007"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Portugal</a:t>
            </a:r>
          </a:p>
        </p:txBody>
      </p:sp>
      <p:sp>
        <p:nvSpPr>
          <p:cNvPr name="TextBox 63" id="63"/>
          <p:cNvSpPr txBox="true"/>
          <p:nvPr/>
        </p:nvSpPr>
        <p:spPr>
          <a:xfrm rot="0">
            <a:off x="2147062" y="1321488"/>
            <a:ext cx="4936306"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FOCUS PAYS</a:t>
            </a:r>
          </a:p>
        </p:txBody>
      </p:sp>
      <p:sp>
        <p:nvSpPr>
          <p:cNvPr name="TextBox 64" id="64"/>
          <p:cNvSpPr txBox="true"/>
          <p:nvPr/>
        </p:nvSpPr>
        <p:spPr>
          <a:xfrm rot="0">
            <a:off x="11423981" y="344280"/>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PIB </a:t>
            </a:r>
            <a:r>
              <a:rPr lang="en-US" sz="1979">
                <a:solidFill>
                  <a:srgbClr val="647B54"/>
                </a:solidFill>
                <a:latin typeface="Garet Bold"/>
                <a:ea typeface="Garet Bold"/>
                <a:cs typeface="Garet Bold"/>
                <a:sym typeface="Garet Bold"/>
              </a:rPr>
              <a:t> </a:t>
            </a:r>
            <a:r>
              <a:rPr lang="en-US" sz="1979">
                <a:solidFill>
                  <a:srgbClr val="647B54"/>
                </a:solidFill>
                <a:latin typeface="Garet"/>
                <a:ea typeface="Garet"/>
                <a:cs typeface="Garet"/>
                <a:sym typeface="Garet"/>
              </a:rPr>
              <a:t>(US$ milliards) </a:t>
            </a:r>
          </a:p>
        </p:txBody>
      </p:sp>
      <p:sp>
        <p:nvSpPr>
          <p:cNvPr name="TextBox 65" id="65"/>
          <p:cNvSpPr txBox="true"/>
          <p:nvPr/>
        </p:nvSpPr>
        <p:spPr>
          <a:xfrm rot="0">
            <a:off x="2172510" y="894024"/>
            <a:ext cx="2075804"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Cluster low</a:t>
            </a:r>
          </a:p>
        </p:txBody>
      </p:sp>
      <p:sp>
        <p:nvSpPr>
          <p:cNvPr name="TextBox 66" id="66"/>
          <p:cNvSpPr txBox="true"/>
          <p:nvPr/>
        </p:nvSpPr>
        <p:spPr>
          <a:xfrm rot="0">
            <a:off x="2147062" y="4727377"/>
            <a:ext cx="6639015"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Bold"/>
                <a:ea typeface="Garet Bold"/>
                <a:cs typeface="Garet Bold"/>
                <a:sym typeface="Garet Bold"/>
              </a:rPr>
              <a:t>Pilliers</a:t>
            </a:r>
          </a:p>
        </p:txBody>
      </p:sp>
      <p:sp>
        <p:nvSpPr>
          <p:cNvPr name="TextBox 67" id="67"/>
          <p:cNvSpPr txBox="true"/>
          <p:nvPr/>
        </p:nvSpPr>
        <p:spPr>
          <a:xfrm rot="0">
            <a:off x="3559051" y="5301267"/>
            <a:ext cx="5427501"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Développement des marchés financiers</a:t>
            </a:r>
          </a:p>
        </p:txBody>
      </p:sp>
      <p:sp>
        <p:nvSpPr>
          <p:cNvPr name="TextBox 68" id="68"/>
          <p:cNvSpPr txBox="true"/>
          <p:nvPr/>
        </p:nvSpPr>
        <p:spPr>
          <a:xfrm rot="0">
            <a:off x="3559051" y="6256827"/>
            <a:ext cx="4447237" cy="63207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Santé et éducation primaire</a:t>
            </a:r>
          </a:p>
          <a:p>
            <a:pPr algn="l">
              <a:lnSpc>
                <a:spcPts val="2574"/>
              </a:lnSpc>
              <a:spcBef>
                <a:spcPct val="0"/>
              </a:spcBef>
            </a:pPr>
            <a:r>
              <a:rPr lang="en-US" sz="1979">
                <a:solidFill>
                  <a:srgbClr val="647B54"/>
                </a:solidFill>
                <a:latin typeface="Garet"/>
                <a:ea typeface="Garet"/>
                <a:cs typeface="Garet"/>
                <a:sym typeface="Garet"/>
              </a:rPr>
              <a:t>Infrastructures</a:t>
            </a:r>
          </a:p>
        </p:txBody>
      </p:sp>
      <p:sp>
        <p:nvSpPr>
          <p:cNvPr name="TextBox 69" id="69"/>
          <p:cNvSpPr txBox="true"/>
          <p:nvPr/>
        </p:nvSpPr>
        <p:spPr>
          <a:xfrm rot="0">
            <a:off x="3559051" y="7333217"/>
            <a:ext cx="4447237" cy="308229"/>
          </a:xfrm>
          <a:prstGeom prst="rect">
            <a:avLst/>
          </a:prstGeom>
        </p:spPr>
        <p:txBody>
          <a:bodyPr anchor="t" rtlCol="false" tIns="0" lIns="0" bIns="0" rIns="0">
            <a:spAutoFit/>
          </a:bodyPr>
          <a:lstStyle/>
          <a:p>
            <a:pPr algn="l">
              <a:lnSpc>
                <a:spcPts val="2574"/>
              </a:lnSpc>
              <a:spcBef>
                <a:spcPct val="0"/>
              </a:spcBef>
            </a:pPr>
            <a:r>
              <a:rPr lang="en-US" sz="1979">
                <a:solidFill>
                  <a:srgbClr val="647B54"/>
                </a:solidFill>
                <a:latin typeface="Garet"/>
                <a:ea typeface="Garet"/>
                <a:cs typeface="Garet"/>
                <a:sym typeface="Garet"/>
              </a:rPr>
              <a:t>Maturité technologique</a:t>
            </a:r>
          </a:p>
        </p:txBody>
      </p:sp>
      <p:sp>
        <p:nvSpPr>
          <p:cNvPr name="TextBox 70" id="70"/>
          <p:cNvSpPr txBox="true"/>
          <p:nvPr/>
        </p:nvSpPr>
        <p:spPr>
          <a:xfrm rot="0">
            <a:off x="11648380" y="7267558"/>
            <a:ext cx="6164097" cy="2251329"/>
          </a:xfrm>
          <a:prstGeom prst="rect">
            <a:avLst/>
          </a:prstGeom>
        </p:spPr>
        <p:txBody>
          <a:bodyPr anchor="t" rtlCol="false" tIns="0" lIns="0" bIns="0" rIns="0">
            <a:spAutoFit/>
          </a:bodyPr>
          <a:lstStyle/>
          <a:p>
            <a:pPr algn="l">
              <a:lnSpc>
                <a:spcPts val="2574"/>
              </a:lnSpc>
            </a:pPr>
            <a:r>
              <a:rPr lang="en-US" sz="1979">
                <a:solidFill>
                  <a:srgbClr val="FFFFFF"/>
                </a:solidFill>
                <a:latin typeface="Garet Bold"/>
                <a:ea typeface="Garet Bold"/>
                <a:cs typeface="Garet Bold"/>
                <a:sym typeface="Garet Bold"/>
              </a:rPr>
              <a:t>Politique énergétique nationale engagée</a:t>
            </a:r>
          </a:p>
          <a:p>
            <a:pPr algn="l">
              <a:lnSpc>
                <a:spcPts val="2574"/>
              </a:lnSpc>
            </a:pPr>
          </a:p>
          <a:p>
            <a:pPr algn="l" marL="427482" indent="-213741" lvl="1">
              <a:lnSpc>
                <a:spcPts val="2574"/>
              </a:lnSpc>
              <a:buFont typeface="Arial"/>
              <a:buChar char="•"/>
            </a:pPr>
            <a:r>
              <a:rPr lang="en-US" sz="1979">
                <a:solidFill>
                  <a:srgbClr val="FFFFFF"/>
                </a:solidFill>
                <a:latin typeface="Garet"/>
                <a:ea typeface="Garet"/>
                <a:cs typeface="Garet"/>
                <a:sym typeface="Garet"/>
              </a:rPr>
              <a:t>Couvrir 80% de sa consommation d’électricité par des énergies renouvelables d’ici 2030</a:t>
            </a:r>
          </a:p>
          <a:p>
            <a:pPr algn="l" marL="427482" indent="-213741" lvl="1">
              <a:lnSpc>
                <a:spcPts val="2574"/>
              </a:lnSpc>
              <a:buFont typeface="Arial"/>
              <a:buChar char="•"/>
            </a:pPr>
            <a:r>
              <a:rPr lang="en-US" sz="1979">
                <a:solidFill>
                  <a:srgbClr val="FFFFFF"/>
                </a:solidFill>
                <a:latin typeface="Garet"/>
                <a:ea typeface="Garet"/>
                <a:cs typeface="Garet"/>
                <a:sym typeface="Garet"/>
              </a:rPr>
              <a:t>Objectif d’être climatiquement indépendant d’ici 2050</a:t>
            </a:r>
          </a:p>
        </p:txBody>
      </p:sp>
      <p:sp>
        <p:nvSpPr>
          <p:cNvPr name="TextBox 71" id="71"/>
          <p:cNvSpPr txBox="true"/>
          <p:nvPr/>
        </p:nvSpPr>
        <p:spPr>
          <a:xfrm rot="0">
            <a:off x="11884256" y="5252630"/>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Bold"/>
                <a:ea typeface="Garet Bold"/>
                <a:cs typeface="Garet Bold"/>
                <a:sym typeface="Garet Bold"/>
              </a:rPr>
              <a:t>50,75%</a:t>
            </a:r>
          </a:p>
        </p:txBody>
      </p:sp>
      <p:sp>
        <p:nvSpPr>
          <p:cNvPr name="TextBox 72" id="72"/>
          <p:cNvSpPr txBox="true"/>
          <p:nvPr/>
        </p:nvSpPr>
        <p:spPr>
          <a:xfrm rot="0">
            <a:off x="10611817" y="3472509"/>
            <a:ext cx="6252290" cy="345059"/>
          </a:xfrm>
          <a:prstGeom prst="rect">
            <a:avLst/>
          </a:prstGeom>
        </p:spPr>
        <p:txBody>
          <a:bodyPr anchor="t" rtlCol="false" tIns="0" lIns="0" bIns="0" rIns="0">
            <a:spAutoFit/>
          </a:bodyPr>
          <a:lstStyle/>
          <a:p>
            <a:pPr algn="l">
              <a:lnSpc>
                <a:spcPts val="2703"/>
              </a:lnSpc>
              <a:spcBef>
                <a:spcPct val="0"/>
              </a:spcBef>
            </a:pPr>
            <a:r>
              <a:rPr lang="en-US" sz="2079">
                <a:solidFill>
                  <a:srgbClr val="647B54"/>
                </a:solidFill>
                <a:latin typeface="Garet Bold"/>
                <a:ea typeface="Garet Bold"/>
                <a:cs typeface="Garet Bold"/>
                <a:sym typeface="Garet Bold"/>
              </a:rPr>
              <a:t>Répartition des investissements en énergie</a:t>
            </a:r>
          </a:p>
        </p:txBody>
      </p:sp>
      <p:sp>
        <p:nvSpPr>
          <p:cNvPr name="TextBox 73" id="73"/>
          <p:cNvSpPr txBox="true"/>
          <p:nvPr/>
        </p:nvSpPr>
        <p:spPr>
          <a:xfrm rot="0">
            <a:off x="10749484" y="5787340"/>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20,05%</a:t>
            </a:r>
          </a:p>
        </p:txBody>
      </p:sp>
      <p:sp>
        <p:nvSpPr>
          <p:cNvPr name="TextBox 74" id="74"/>
          <p:cNvSpPr txBox="true"/>
          <p:nvPr/>
        </p:nvSpPr>
        <p:spPr>
          <a:xfrm rot="0">
            <a:off x="10520074" y="4822805"/>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7,67%</a:t>
            </a:r>
          </a:p>
        </p:txBody>
      </p:sp>
      <p:sp>
        <p:nvSpPr>
          <p:cNvPr name="TextBox 75" id="75"/>
          <p:cNvSpPr txBox="true"/>
          <p:nvPr/>
        </p:nvSpPr>
        <p:spPr>
          <a:xfrm rot="0">
            <a:off x="10453515" y="5252630"/>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8,22%</a:t>
            </a:r>
          </a:p>
        </p:txBody>
      </p:sp>
      <p:sp>
        <p:nvSpPr>
          <p:cNvPr name="TextBox 76" id="76"/>
          <p:cNvSpPr txBox="true"/>
          <p:nvPr/>
        </p:nvSpPr>
        <p:spPr>
          <a:xfrm rot="0">
            <a:off x="10689391" y="4413201"/>
            <a:ext cx="1194865" cy="229910"/>
          </a:xfrm>
          <a:prstGeom prst="rect">
            <a:avLst/>
          </a:prstGeom>
        </p:spPr>
        <p:txBody>
          <a:bodyPr anchor="t" rtlCol="false" tIns="0" lIns="0" bIns="0" rIns="0">
            <a:spAutoFit/>
          </a:bodyPr>
          <a:lstStyle/>
          <a:p>
            <a:pPr algn="ctr">
              <a:lnSpc>
                <a:spcPts val="1815"/>
              </a:lnSpc>
              <a:spcBef>
                <a:spcPct val="0"/>
              </a:spcBef>
            </a:pPr>
            <a:r>
              <a:rPr lang="en-US" sz="1396">
                <a:solidFill>
                  <a:srgbClr val="FFFFFF"/>
                </a:solidFill>
                <a:latin typeface="Garet"/>
                <a:ea typeface="Garet"/>
                <a:cs typeface="Garet"/>
                <a:sym typeface="Garet"/>
              </a:rPr>
              <a:t>6,25%</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916843"/>
            <a:ext cx="9567692" cy="8273035"/>
            <a:chOff x="0" y="0"/>
            <a:chExt cx="2519886" cy="2178906"/>
          </a:xfrm>
        </p:grpSpPr>
        <p:sp>
          <p:nvSpPr>
            <p:cNvPr name="Freeform 3" id="3"/>
            <p:cNvSpPr/>
            <p:nvPr/>
          </p:nvSpPr>
          <p:spPr>
            <a:xfrm flipH="false" flipV="false" rot="0">
              <a:off x="0" y="0"/>
              <a:ext cx="2519886" cy="2178906"/>
            </a:xfrm>
            <a:custGeom>
              <a:avLst/>
              <a:gdLst/>
              <a:ahLst/>
              <a:cxnLst/>
              <a:rect r="r" b="b" t="t" l="l"/>
              <a:pathLst>
                <a:path h="2178906" w="2519886">
                  <a:moveTo>
                    <a:pt x="0" y="0"/>
                  </a:moveTo>
                  <a:lnTo>
                    <a:pt x="2519886" y="0"/>
                  </a:lnTo>
                  <a:lnTo>
                    <a:pt x="2519886" y="2178906"/>
                  </a:lnTo>
                  <a:lnTo>
                    <a:pt x="0" y="2178906"/>
                  </a:lnTo>
                  <a:close/>
                </a:path>
              </a:pathLst>
            </a:custGeom>
            <a:solidFill>
              <a:srgbClr val="F6F6F6"/>
            </a:solidFill>
          </p:spPr>
        </p:sp>
        <p:sp>
          <p:nvSpPr>
            <p:cNvPr name="TextBox 4" id="4"/>
            <p:cNvSpPr txBox="true"/>
            <p:nvPr/>
          </p:nvSpPr>
          <p:spPr>
            <a:xfrm>
              <a:off x="0" y="-38100"/>
              <a:ext cx="2519886" cy="22170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08139" y="-526856"/>
            <a:ext cx="10639257" cy="12730516"/>
            <a:chOff x="0" y="0"/>
            <a:chExt cx="1700329" cy="2034547"/>
          </a:xfrm>
        </p:grpSpPr>
        <p:sp>
          <p:nvSpPr>
            <p:cNvPr name="Freeform 6" id="6"/>
            <p:cNvSpPr/>
            <p:nvPr/>
          </p:nvSpPr>
          <p:spPr>
            <a:xfrm flipH="false" flipV="false" rot="0">
              <a:off x="0" y="0"/>
              <a:ext cx="1700329" cy="2034547"/>
            </a:xfrm>
            <a:custGeom>
              <a:avLst/>
              <a:gdLst/>
              <a:ahLst/>
              <a:cxnLst/>
              <a:rect r="r" b="b" t="t" l="l"/>
              <a:pathLst>
                <a:path h="2034547" w="1700329">
                  <a:moveTo>
                    <a:pt x="0" y="0"/>
                  </a:moveTo>
                  <a:lnTo>
                    <a:pt x="1700329" y="0"/>
                  </a:lnTo>
                  <a:lnTo>
                    <a:pt x="1700329" y="2034547"/>
                  </a:lnTo>
                  <a:lnTo>
                    <a:pt x="0" y="2034547"/>
                  </a:lnTo>
                  <a:close/>
                </a:path>
              </a:pathLst>
            </a:custGeom>
            <a:blipFill>
              <a:blip r:embed="rId2"/>
              <a:stretch>
                <a:fillRect l="0" t="-12601" r="0" b="-12601"/>
              </a:stretch>
            </a:blipFill>
          </p:spPr>
        </p:sp>
      </p:grpSp>
      <p:sp>
        <p:nvSpPr>
          <p:cNvPr name="TextBox 7" id="7"/>
          <p:cNvSpPr txBox="true"/>
          <p:nvPr/>
        </p:nvSpPr>
        <p:spPr>
          <a:xfrm rot="0">
            <a:off x="9878639" y="2279294"/>
            <a:ext cx="7964470" cy="1865279"/>
          </a:xfrm>
          <a:prstGeom prst="rect">
            <a:avLst/>
          </a:prstGeom>
        </p:spPr>
        <p:txBody>
          <a:bodyPr anchor="t" rtlCol="false" tIns="0" lIns="0" bIns="0" rIns="0">
            <a:spAutoFit/>
          </a:bodyPr>
          <a:lstStyle/>
          <a:p>
            <a:pPr algn="l">
              <a:lnSpc>
                <a:spcPts val="7370"/>
              </a:lnSpc>
            </a:pPr>
            <a:r>
              <a:rPr lang="en-US" sz="5944">
                <a:solidFill>
                  <a:srgbClr val="38522F"/>
                </a:solidFill>
                <a:latin typeface="Yeseva One"/>
                <a:ea typeface="Yeseva One"/>
                <a:cs typeface="Yeseva One"/>
                <a:sym typeface="Yeseva One"/>
              </a:rPr>
              <a:t>SUSTAINABLE CONSUMPTION</a:t>
            </a:r>
          </a:p>
        </p:txBody>
      </p:sp>
      <p:sp>
        <p:nvSpPr>
          <p:cNvPr name="Freeform 8" id="8"/>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147062" y="1334598"/>
            <a:ext cx="2547040" cy="455890"/>
          </a:xfrm>
          <a:prstGeom prst="rect">
            <a:avLst/>
          </a:prstGeom>
        </p:spPr>
        <p:txBody>
          <a:bodyPr anchor="t" rtlCol="false" tIns="0" lIns="0" bIns="0" rIns="0">
            <a:spAutoFit/>
          </a:bodyPr>
          <a:lstStyle/>
          <a:p>
            <a:pPr algn="l">
              <a:lnSpc>
                <a:spcPts val="3738"/>
              </a:lnSpc>
              <a:spcBef>
                <a:spcPct val="0"/>
              </a:spcBef>
            </a:pPr>
            <a:r>
              <a:rPr lang="en-US" sz="2670">
                <a:solidFill>
                  <a:srgbClr val="FFFFFF"/>
                </a:solidFill>
                <a:latin typeface="Yeseva One"/>
                <a:ea typeface="Yeseva One"/>
                <a:cs typeface="Yeseva One"/>
                <a:sym typeface="Yeseva One"/>
              </a:rPr>
              <a:t>fradel &amp; spies</a:t>
            </a:r>
          </a:p>
        </p:txBody>
      </p:sp>
      <p:grpSp>
        <p:nvGrpSpPr>
          <p:cNvPr name="Group 10" id="10"/>
          <p:cNvGrpSpPr/>
          <p:nvPr/>
        </p:nvGrpSpPr>
        <p:grpSpPr>
          <a:xfrm rot="0">
            <a:off x="957230" y="8865789"/>
            <a:ext cx="2379664" cy="392511"/>
            <a:chOff x="0" y="0"/>
            <a:chExt cx="1004899" cy="165752"/>
          </a:xfrm>
        </p:grpSpPr>
        <p:sp>
          <p:nvSpPr>
            <p:cNvPr name="Freeform 11" id="11"/>
            <p:cNvSpPr/>
            <p:nvPr/>
          </p:nvSpPr>
          <p:spPr>
            <a:xfrm flipH="false" flipV="false" rot="0">
              <a:off x="0" y="0"/>
              <a:ext cx="1004899" cy="165752"/>
            </a:xfrm>
            <a:custGeom>
              <a:avLst/>
              <a:gdLst/>
              <a:ahLst/>
              <a:cxnLst/>
              <a:rect r="r" b="b" t="t" l="l"/>
              <a:pathLst>
                <a:path h="165752" w="1004899">
                  <a:moveTo>
                    <a:pt x="0" y="0"/>
                  </a:moveTo>
                  <a:lnTo>
                    <a:pt x="1004899" y="0"/>
                  </a:lnTo>
                  <a:lnTo>
                    <a:pt x="1004899" y="165752"/>
                  </a:lnTo>
                  <a:lnTo>
                    <a:pt x="0" y="165752"/>
                  </a:lnTo>
                  <a:close/>
                </a:path>
              </a:pathLst>
            </a:custGeom>
            <a:solidFill>
              <a:srgbClr val="000000">
                <a:alpha val="0"/>
              </a:srgbClr>
            </a:solidFill>
            <a:ln w="19050" cap="sq">
              <a:solidFill>
                <a:srgbClr val="FFFFFF"/>
              </a:solidFill>
              <a:prstDash val="solid"/>
              <a:miter/>
            </a:ln>
          </p:spPr>
        </p:sp>
        <p:sp>
          <p:nvSpPr>
            <p:cNvPr name="TextBox 12" id="12"/>
            <p:cNvSpPr txBox="true"/>
            <p:nvPr/>
          </p:nvSpPr>
          <p:spPr>
            <a:xfrm>
              <a:off x="0" y="-38100"/>
              <a:ext cx="1004899" cy="20385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286667" y="1327495"/>
            <a:ext cx="3556443" cy="462993"/>
          </a:xfrm>
          <a:prstGeom prst="rect">
            <a:avLst/>
          </a:prstGeom>
        </p:spPr>
        <p:txBody>
          <a:bodyPr anchor="t" rtlCol="false" tIns="0" lIns="0" bIns="0" rIns="0">
            <a:spAutoFit/>
          </a:bodyPr>
          <a:lstStyle/>
          <a:p>
            <a:pPr algn="l">
              <a:lnSpc>
                <a:spcPts val="2849"/>
              </a:lnSpc>
            </a:pPr>
            <a:r>
              <a:rPr lang="en-US" sz="3237">
                <a:solidFill>
                  <a:srgbClr val="38522F"/>
                </a:solidFill>
                <a:latin typeface="ITC Bauhaus Light"/>
                <a:ea typeface="ITC Bauhaus Light"/>
                <a:cs typeface="ITC Bauhaus Light"/>
                <a:sym typeface="ITC Bauhaus Light"/>
              </a:rPr>
              <a:t>Sustainable Living</a:t>
            </a:r>
          </a:p>
        </p:txBody>
      </p:sp>
      <p:sp>
        <p:nvSpPr>
          <p:cNvPr name="TextBox 14" id="14"/>
          <p:cNvSpPr txBox="true"/>
          <p:nvPr/>
        </p:nvSpPr>
        <p:spPr>
          <a:xfrm rot="0">
            <a:off x="9984405" y="4636305"/>
            <a:ext cx="5838289" cy="4518261"/>
          </a:xfrm>
          <a:prstGeom prst="rect">
            <a:avLst/>
          </a:prstGeom>
        </p:spPr>
        <p:txBody>
          <a:bodyPr anchor="t" rtlCol="false" tIns="0" lIns="0" bIns="0" rIns="0">
            <a:spAutoFit/>
          </a:bodyPr>
          <a:lstStyle/>
          <a:p>
            <a:pPr algn="l">
              <a:lnSpc>
                <a:spcPts val="2575"/>
              </a:lnSpc>
            </a:pPr>
            <a:r>
              <a:rPr lang="en-US" sz="1981">
                <a:solidFill>
                  <a:srgbClr val="000000"/>
                </a:solidFill>
                <a:latin typeface="Garet"/>
                <a:ea typeface="Garet"/>
                <a:cs typeface="Garet"/>
                <a:sym typeface="Garet"/>
              </a:rPr>
              <a:t>Sustainable consumption involves making informed choices about the products we buy, opting for eco-friendly options, and embracing minimalism to reduce our environmental footprint.</a:t>
            </a:r>
          </a:p>
          <a:p>
            <a:pPr algn="l">
              <a:lnSpc>
                <a:spcPts val="2575"/>
              </a:lnSpc>
            </a:pPr>
          </a:p>
          <a:p>
            <a:pPr algn="l">
              <a:lnSpc>
                <a:spcPts val="2575"/>
              </a:lnSpc>
            </a:pPr>
            <a:r>
              <a:rPr lang="en-US" sz="1981">
                <a:solidFill>
                  <a:srgbClr val="000000"/>
                </a:solidFill>
                <a:latin typeface="Garet"/>
                <a:ea typeface="Garet"/>
                <a:cs typeface="Garet"/>
                <a:sym typeface="Garet"/>
              </a:rPr>
              <a:t>Sustainable consumption involves making conscious choices about what we buy, considering the environmental and social impacts of products throughout their lifecycle. By prioritizing eco-friendly options and embracing minimalist lifestyles, we can reduce waste and promote a greener future for all.</a:t>
            </a:r>
          </a:p>
        </p:txBody>
      </p:sp>
      <p:sp>
        <p:nvSpPr>
          <p:cNvPr name="Freeform 15" id="15"/>
          <p:cNvSpPr/>
          <p:nvPr/>
        </p:nvSpPr>
        <p:spPr>
          <a:xfrm flipH="false" flipV="false" rot="0">
            <a:off x="16857664" y="8865789"/>
            <a:ext cx="401636" cy="401636"/>
          </a:xfrm>
          <a:custGeom>
            <a:avLst/>
            <a:gdLst/>
            <a:ahLst/>
            <a:cxnLst/>
            <a:rect r="r" b="b" t="t" l="l"/>
            <a:pathLst>
              <a:path h="401636" w="401636">
                <a:moveTo>
                  <a:pt x="0" y="0"/>
                </a:moveTo>
                <a:lnTo>
                  <a:pt x="401636" y="0"/>
                </a:lnTo>
                <a:lnTo>
                  <a:pt x="401636" y="401636"/>
                </a:lnTo>
                <a:lnTo>
                  <a:pt x="0" y="401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7117118" y="321371"/>
            <a:ext cx="353813" cy="285959"/>
          </a:xfrm>
          <a:prstGeom prst="rect">
            <a:avLst/>
          </a:prstGeom>
        </p:spPr>
        <p:txBody>
          <a:bodyPr anchor="t" rtlCol="false" tIns="0" lIns="0" bIns="0" rIns="0">
            <a:spAutoFit/>
          </a:bodyPr>
          <a:lstStyle/>
          <a:p>
            <a:pPr algn="r">
              <a:lnSpc>
                <a:spcPts val="2223"/>
              </a:lnSpc>
              <a:spcBef>
                <a:spcPct val="0"/>
              </a:spcBef>
            </a:pPr>
            <a:r>
              <a:rPr lang="en-US" sz="1588">
                <a:solidFill>
                  <a:srgbClr val="041109"/>
                </a:solidFill>
                <a:latin typeface="Yeseva One"/>
                <a:ea typeface="Yeseva One"/>
                <a:cs typeface="Yeseva One"/>
                <a:sym typeface="Yeseva One"/>
              </a:rPr>
              <a:t>07</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6810" y="-4259021"/>
            <a:ext cx="19538457" cy="12390519"/>
            <a:chOff x="0" y="0"/>
            <a:chExt cx="5145931" cy="3263347"/>
          </a:xfrm>
        </p:grpSpPr>
        <p:sp>
          <p:nvSpPr>
            <p:cNvPr name="Freeform 3" id="3"/>
            <p:cNvSpPr/>
            <p:nvPr/>
          </p:nvSpPr>
          <p:spPr>
            <a:xfrm flipH="false" flipV="false" rot="0">
              <a:off x="0" y="0"/>
              <a:ext cx="5145931" cy="3263347"/>
            </a:xfrm>
            <a:custGeom>
              <a:avLst/>
              <a:gdLst/>
              <a:ahLst/>
              <a:cxnLst/>
              <a:rect r="r" b="b" t="t" l="l"/>
              <a:pathLst>
                <a:path h="3263347" w="5145931">
                  <a:moveTo>
                    <a:pt x="0" y="0"/>
                  </a:moveTo>
                  <a:lnTo>
                    <a:pt x="5145931" y="0"/>
                  </a:lnTo>
                  <a:lnTo>
                    <a:pt x="5145931" y="3263347"/>
                  </a:lnTo>
                  <a:lnTo>
                    <a:pt x="0" y="3263347"/>
                  </a:lnTo>
                  <a:close/>
                </a:path>
              </a:pathLst>
            </a:custGeom>
            <a:solidFill>
              <a:srgbClr val="E8E8E8"/>
            </a:solidFill>
          </p:spPr>
        </p:sp>
        <p:sp>
          <p:nvSpPr>
            <p:cNvPr name="TextBox 4" id="4"/>
            <p:cNvSpPr txBox="true"/>
            <p:nvPr/>
          </p:nvSpPr>
          <p:spPr>
            <a:xfrm>
              <a:off x="0" y="-38100"/>
              <a:ext cx="5145931" cy="330144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10222" y="8865789"/>
            <a:ext cx="2379664" cy="392511"/>
            <a:chOff x="0" y="0"/>
            <a:chExt cx="1004899" cy="165752"/>
          </a:xfrm>
        </p:grpSpPr>
        <p:sp>
          <p:nvSpPr>
            <p:cNvPr name="Freeform 7" id="7"/>
            <p:cNvSpPr/>
            <p:nvPr/>
          </p:nvSpPr>
          <p:spPr>
            <a:xfrm flipH="false" flipV="false" rot="0">
              <a:off x="0" y="0"/>
              <a:ext cx="1004899" cy="165752"/>
            </a:xfrm>
            <a:custGeom>
              <a:avLst/>
              <a:gdLst/>
              <a:ahLst/>
              <a:cxnLst/>
              <a:rect r="r" b="b" t="t" l="l"/>
              <a:pathLst>
                <a:path h="165752" w="1004899">
                  <a:moveTo>
                    <a:pt x="0" y="0"/>
                  </a:moveTo>
                  <a:lnTo>
                    <a:pt x="1004899" y="0"/>
                  </a:lnTo>
                  <a:lnTo>
                    <a:pt x="1004899" y="165752"/>
                  </a:lnTo>
                  <a:lnTo>
                    <a:pt x="0" y="165752"/>
                  </a:lnTo>
                  <a:close/>
                </a:path>
              </a:pathLst>
            </a:custGeom>
            <a:solidFill>
              <a:srgbClr val="000000">
                <a:alpha val="0"/>
              </a:srgbClr>
            </a:solidFill>
            <a:ln w="19050" cap="sq">
              <a:solidFill>
                <a:srgbClr val="647B54"/>
              </a:solidFill>
              <a:prstDash val="solid"/>
              <a:miter/>
            </a:ln>
          </p:spPr>
        </p:sp>
        <p:sp>
          <p:nvSpPr>
            <p:cNvPr name="TextBox 8" id="8"/>
            <p:cNvSpPr txBox="true"/>
            <p:nvPr/>
          </p:nvSpPr>
          <p:spPr>
            <a:xfrm>
              <a:off x="0" y="-38100"/>
              <a:ext cx="1004899" cy="20385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10222" y="8379148"/>
            <a:ext cx="338892" cy="338892"/>
          </a:xfrm>
          <a:custGeom>
            <a:avLst/>
            <a:gdLst/>
            <a:ahLst/>
            <a:cxnLst/>
            <a:rect r="r" b="b" t="t" l="l"/>
            <a:pathLst>
              <a:path h="338892" w="338892">
                <a:moveTo>
                  <a:pt x="0" y="0"/>
                </a:moveTo>
                <a:lnTo>
                  <a:pt x="338893" y="0"/>
                </a:lnTo>
                <a:lnTo>
                  <a:pt x="338893" y="338892"/>
                </a:lnTo>
                <a:lnTo>
                  <a:pt x="0" y="3388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0" id="10"/>
          <p:cNvPicPr>
            <a:picLocks noChangeAspect="true"/>
          </p:cNvPicPr>
          <p:nvPr/>
        </p:nvPicPr>
        <p:blipFill>
          <a:blip r:embed="rId6"/>
          <a:stretch>
            <a:fillRect/>
          </a:stretch>
        </p:blipFill>
        <p:spPr>
          <a:xfrm rot="0">
            <a:off x="961319" y="1630404"/>
            <a:ext cx="8253556" cy="6816029"/>
          </a:xfrm>
          <a:prstGeom prst="rect">
            <a:avLst/>
          </a:prstGeom>
        </p:spPr>
      </p:pic>
      <p:grpSp>
        <p:nvGrpSpPr>
          <p:cNvPr name="Group 11" id="11"/>
          <p:cNvGrpSpPr/>
          <p:nvPr/>
        </p:nvGrpSpPr>
        <p:grpSpPr>
          <a:xfrm rot="0">
            <a:off x="10008610" y="8013064"/>
            <a:ext cx="6056278" cy="1705448"/>
            <a:chOff x="0" y="0"/>
            <a:chExt cx="812800" cy="228885"/>
          </a:xfrm>
        </p:grpSpPr>
        <p:sp>
          <p:nvSpPr>
            <p:cNvPr name="Freeform 12" id="12"/>
            <p:cNvSpPr/>
            <p:nvPr/>
          </p:nvSpPr>
          <p:spPr>
            <a:xfrm flipH="false" flipV="false" rot="0">
              <a:off x="0" y="0"/>
              <a:ext cx="812800" cy="228885"/>
            </a:xfrm>
            <a:custGeom>
              <a:avLst/>
              <a:gdLst/>
              <a:ahLst/>
              <a:cxnLst/>
              <a:rect r="r" b="b" t="t" l="l"/>
              <a:pathLst>
                <a:path h="228885" w="812800">
                  <a:moveTo>
                    <a:pt x="0" y="0"/>
                  </a:moveTo>
                  <a:lnTo>
                    <a:pt x="812800" y="0"/>
                  </a:lnTo>
                  <a:lnTo>
                    <a:pt x="812800" y="228885"/>
                  </a:lnTo>
                  <a:lnTo>
                    <a:pt x="0" y="228885"/>
                  </a:lnTo>
                  <a:close/>
                </a:path>
              </a:pathLst>
            </a:custGeom>
            <a:blipFill>
              <a:blip r:embed="rId7"/>
              <a:stretch>
                <a:fillRect l="0" t="-9037" r="0" b="-9037"/>
              </a:stretch>
            </a:blipFill>
          </p:spPr>
        </p:sp>
      </p:grpSp>
      <p:sp>
        <p:nvSpPr>
          <p:cNvPr name="TextBox 13" id="13"/>
          <p:cNvSpPr txBox="true"/>
          <p:nvPr/>
        </p:nvSpPr>
        <p:spPr>
          <a:xfrm rot="0">
            <a:off x="2147062" y="1334598"/>
            <a:ext cx="2547040" cy="455890"/>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fradel &amp; spies</a:t>
            </a:r>
          </a:p>
        </p:txBody>
      </p:sp>
      <p:sp>
        <p:nvSpPr>
          <p:cNvPr name="TextBox 14" id="14"/>
          <p:cNvSpPr txBox="true"/>
          <p:nvPr/>
        </p:nvSpPr>
        <p:spPr>
          <a:xfrm rot="0">
            <a:off x="1452381" y="9007106"/>
            <a:ext cx="2095347" cy="147976"/>
          </a:xfrm>
          <a:prstGeom prst="rect">
            <a:avLst/>
          </a:prstGeom>
        </p:spPr>
        <p:txBody>
          <a:bodyPr anchor="t" rtlCol="false" tIns="0" lIns="0" bIns="0" rIns="0">
            <a:spAutoFit/>
          </a:bodyPr>
          <a:lstStyle/>
          <a:p>
            <a:pPr algn="l">
              <a:lnSpc>
                <a:spcPts val="1084"/>
              </a:lnSpc>
            </a:pPr>
            <a:r>
              <a:rPr lang="en-US" sz="1232">
                <a:solidFill>
                  <a:srgbClr val="647B54"/>
                </a:solidFill>
                <a:latin typeface="Garet"/>
                <a:ea typeface="Garet"/>
                <a:cs typeface="Garet"/>
                <a:sym typeface="Garet"/>
              </a:rPr>
              <a:t>www.reallygreatsite.com</a:t>
            </a:r>
          </a:p>
        </p:txBody>
      </p:sp>
      <p:sp>
        <p:nvSpPr>
          <p:cNvPr name="TextBox 15" id="15"/>
          <p:cNvSpPr txBox="true"/>
          <p:nvPr/>
        </p:nvSpPr>
        <p:spPr>
          <a:xfrm rot="0">
            <a:off x="14286667" y="1327495"/>
            <a:ext cx="3556443" cy="462993"/>
          </a:xfrm>
          <a:prstGeom prst="rect">
            <a:avLst/>
          </a:prstGeom>
        </p:spPr>
        <p:txBody>
          <a:bodyPr anchor="t" rtlCol="false" tIns="0" lIns="0" bIns="0" rIns="0">
            <a:spAutoFit/>
          </a:bodyPr>
          <a:lstStyle/>
          <a:p>
            <a:pPr algn="l">
              <a:lnSpc>
                <a:spcPts val="2849"/>
              </a:lnSpc>
            </a:pPr>
            <a:r>
              <a:rPr lang="en-US" sz="3237">
                <a:solidFill>
                  <a:srgbClr val="38522F"/>
                </a:solidFill>
                <a:latin typeface="ITC Bauhaus Light"/>
                <a:ea typeface="ITC Bauhaus Light"/>
                <a:cs typeface="ITC Bauhaus Light"/>
                <a:sym typeface="ITC Bauhaus Light"/>
              </a:rPr>
              <a:t>Sustainable Living</a:t>
            </a:r>
          </a:p>
        </p:txBody>
      </p:sp>
      <p:sp>
        <p:nvSpPr>
          <p:cNvPr name="TextBox 16" id="16"/>
          <p:cNvSpPr txBox="true"/>
          <p:nvPr/>
        </p:nvSpPr>
        <p:spPr>
          <a:xfrm rot="0">
            <a:off x="9959746" y="2028019"/>
            <a:ext cx="6656385" cy="1545346"/>
          </a:xfrm>
          <a:prstGeom prst="rect">
            <a:avLst/>
          </a:prstGeom>
        </p:spPr>
        <p:txBody>
          <a:bodyPr anchor="t" rtlCol="false" tIns="0" lIns="0" bIns="0" rIns="0">
            <a:spAutoFit/>
          </a:bodyPr>
          <a:lstStyle/>
          <a:p>
            <a:pPr algn="l">
              <a:lnSpc>
                <a:spcPts val="4089"/>
              </a:lnSpc>
            </a:pPr>
            <a:r>
              <a:rPr lang="en-US" sz="3298">
                <a:solidFill>
                  <a:srgbClr val="647B54"/>
                </a:solidFill>
                <a:latin typeface="Yeseva One"/>
                <a:ea typeface="Yeseva One"/>
                <a:cs typeface="Yeseva One"/>
                <a:sym typeface="Yeseva One"/>
              </a:rPr>
              <a:t>SUSTAINABLE CONSUMPTIONSUSTAINABLE CONSUMPTION</a:t>
            </a:r>
          </a:p>
        </p:txBody>
      </p:sp>
      <p:sp>
        <p:nvSpPr>
          <p:cNvPr name="TextBox 17" id="17"/>
          <p:cNvSpPr txBox="true"/>
          <p:nvPr/>
        </p:nvSpPr>
        <p:spPr>
          <a:xfrm rot="0">
            <a:off x="9959746" y="3820847"/>
            <a:ext cx="7130063" cy="4193685"/>
          </a:xfrm>
          <a:prstGeom prst="rect">
            <a:avLst/>
          </a:prstGeom>
        </p:spPr>
        <p:txBody>
          <a:bodyPr anchor="t" rtlCol="false" tIns="0" lIns="0" bIns="0" rIns="0">
            <a:spAutoFit/>
          </a:bodyPr>
          <a:lstStyle/>
          <a:p>
            <a:pPr algn="l">
              <a:lnSpc>
                <a:spcPts val="2575"/>
              </a:lnSpc>
            </a:pPr>
            <a:r>
              <a:rPr lang="en-US" sz="1981">
                <a:solidFill>
                  <a:srgbClr val="647B54"/>
                </a:solidFill>
                <a:latin typeface="Garet"/>
                <a:ea typeface="Garet"/>
                <a:cs typeface="Garet"/>
                <a:sym typeface="Garet"/>
              </a:rPr>
              <a:t>Transitioning to renewable energy sources like solar, wind, and hydropower is essential for reducing greenhouse gas emissions and mitigating climate change. Investing in renewable energy infrastructure is key to a sustainable future.</a:t>
            </a:r>
          </a:p>
          <a:p>
            <a:pPr algn="l">
              <a:lnSpc>
                <a:spcPts val="2575"/>
              </a:lnSpc>
            </a:pPr>
          </a:p>
          <a:p>
            <a:pPr algn="l">
              <a:lnSpc>
                <a:spcPts val="2575"/>
              </a:lnSpc>
            </a:pPr>
            <a:r>
              <a:rPr lang="en-US" sz="1981">
                <a:solidFill>
                  <a:srgbClr val="647B54"/>
                </a:solidFill>
                <a:latin typeface="Garet"/>
                <a:ea typeface="Garet"/>
                <a:cs typeface="Garet"/>
                <a:sym typeface="Garet"/>
              </a:rPr>
              <a:t>Renewable energy sources such as solar, wind, and hydropower offer sustainable alternatives to fossil fuels. By harnessing these clean energy sources, we can reduce greenhouse gas emissions, combat climate change, and create a more resilient energy infrastructure for future generations.</a:t>
            </a:r>
          </a:p>
          <a:p>
            <a:pPr algn="l">
              <a:lnSpc>
                <a:spcPts val="2575"/>
              </a:lnSpc>
            </a:pPr>
          </a:p>
        </p:txBody>
      </p:sp>
      <p:sp>
        <p:nvSpPr>
          <p:cNvPr name="TextBox 18" id="18"/>
          <p:cNvSpPr txBox="true"/>
          <p:nvPr/>
        </p:nvSpPr>
        <p:spPr>
          <a:xfrm rot="0">
            <a:off x="17047669" y="274590"/>
            <a:ext cx="423262" cy="332740"/>
          </a:xfrm>
          <a:prstGeom prst="rect">
            <a:avLst/>
          </a:prstGeom>
        </p:spPr>
        <p:txBody>
          <a:bodyPr anchor="t" rtlCol="false" tIns="0" lIns="0" bIns="0" rIns="0">
            <a:spAutoFit/>
          </a:bodyPr>
          <a:lstStyle/>
          <a:p>
            <a:pPr algn="r">
              <a:lnSpc>
                <a:spcPts val="2659"/>
              </a:lnSpc>
              <a:spcBef>
                <a:spcPct val="0"/>
              </a:spcBef>
            </a:pPr>
            <a:r>
              <a:rPr lang="en-US" sz="1899">
                <a:solidFill>
                  <a:srgbClr val="000000"/>
                </a:solidFill>
                <a:latin typeface="Yeseva One"/>
                <a:ea typeface="Yeseva One"/>
                <a:cs typeface="Yeseva One"/>
                <a:sym typeface="Yeseva One"/>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9224" y="2090436"/>
            <a:ext cx="19102754" cy="3442893"/>
            <a:chOff x="0" y="0"/>
            <a:chExt cx="3052935" cy="550231"/>
          </a:xfrm>
        </p:grpSpPr>
        <p:sp>
          <p:nvSpPr>
            <p:cNvPr name="Freeform 3" id="3"/>
            <p:cNvSpPr/>
            <p:nvPr/>
          </p:nvSpPr>
          <p:spPr>
            <a:xfrm flipH="false" flipV="false" rot="0">
              <a:off x="0" y="0"/>
              <a:ext cx="3052935" cy="550231"/>
            </a:xfrm>
            <a:custGeom>
              <a:avLst/>
              <a:gdLst/>
              <a:ahLst/>
              <a:cxnLst/>
              <a:rect r="r" b="b" t="t" l="l"/>
              <a:pathLst>
                <a:path h="550231" w="3052935">
                  <a:moveTo>
                    <a:pt x="0" y="0"/>
                  </a:moveTo>
                  <a:lnTo>
                    <a:pt x="3052935" y="0"/>
                  </a:lnTo>
                  <a:lnTo>
                    <a:pt x="3052935" y="550231"/>
                  </a:lnTo>
                  <a:lnTo>
                    <a:pt x="0" y="550231"/>
                  </a:lnTo>
                  <a:close/>
                </a:path>
              </a:pathLst>
            </a:custGeom>
            <a:blipFill>
              <a:blip r:embed="rId3"/>
              <a:stretch>
                <a:fillRect l="0" t="-134833" r="0" b="-134833"/>
              </a:stretch>
            </a:blipFill>
          </p:spPr>
        </p:sp>
      </p:grpSp>
      <p:sp>
        <p:nvSpPr>
          <p:cNvPr name="Freeform 4" id="4"/>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962018" y="4974663"/>
            <a:ext cx="14225349" cy="4761702"/>
            <a:chOff x="0" y="0"/>
            <a:chExt cx="3746594" cy="1254111"/>
          </a:xfrm>
        </p:grpSpPr>
        <p:sp>
          <p:nvSpPr>
            <p:cNvPr name="Freeform 6" id="6"/>
            <p:cNvSpPr/>
            <p:nvPr/>
          </p:nvSpPr>
          <p:spPr>
            <a:xfrm flipH="false" flipV="false" rot="0">
              <a:off x="0" y="0"/>
              <a:ext cx="3746594" cy="1254111"/>
            </a:xfrm>
            <a:custGeom>
              <a:avLst/>
              <a:gdLst/>
              <a:ahLst/>
              <a:cxnLst/>
              <a:rect r="r" b="b" t="t" l="l"/>
              <a:pathLst>
                <a:path h="1254111" w="3746594">
                  <a:moveTo>
                    <a:pt x="0" y="0"/>
                  </a:moveTo>
                  <a:lnTo>
                    <a:pt x="3746594" y="0"/>
                  </a:lnTo>
                  <a:lnTo>
                    <a:pt x="3746594" y="1254111"/>
                  </a:lnTo>
                  <a:lnTo>
                    <a:pt x="0" y="1254111"/>
                  </a:lnTo>
                  <a:close/>
                </a:path>
              </a:pathLst>
            </a:custGeom>
            <a:solidFill>
              <a:srgbClr val="647B54"/>
            </a:solidFill>
          </p:spPr>
        </p:sp>
        <p:sp>
          <p:nvSpPr>
            <p:cNvPr name="TextBox 7" id="7"/>
            <p:cNvSpPr txBox="true"/>
            <p:nvPr/>
          </p:nvSpPr>
          <p:spPr>
            <a:xfrm>
              <a:off x="0" y="-38100"/>
              <a:ext cx="3746594" cy="129221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741005" y="4575906"/>
            <a:ext cx="1219867" cy="1135187"/>
            <a:chOff x="0" y="0"/>
            <a:chExt cx="321282" cy="298979"/>
          </a:xfrm>
        </p:grpSpPr>
        <p:sp>
          <p:nvSpPr>
            <p:cNvPr name="Freeform 9" id="9"/>
            <p:cNvSpPr/>
            <p:nvPr/>
          </p:nvSpPr>
          <p:spPr>
            <a:xfrm flipH="false" flipV="false" rot="0">
              <a:off x="0" y="0"/>
              <a:ext cx="321282" cy="298979"/>
            </a:xfrm>
            <a:custGeom>
              <a:avLst/>
              <a:gdLst/>
              <a:ahLst/>
              <a:cxnLst/>
              <a:rect r="r" b="b" t="t" l="l"/>
              <a:pathLst>
                <a:path h="298979" w="321282">
                  <a:moveTo>
                    <a:pt x="0" y="0"/>
                  </a:moveTo>
                  <a:lnTo>
                    <a:pt x="321282" y="0"/>
                  </a:lnTo>
                  <a:lnTo>
                    <a:pt x="321282" y="298979"/>
                  </a:lnTo>
                  <a:lnTo>
                    <a:pt x="0" y="298979"/>
                  </a:lnTo>
                  <a:close/>
                </a:path>
              </a:pathLst>
            </a:custGeom>
            <a:solidFill>
              <a:srgbClr val="E8E8E8"/>
            </a:solidFill>
          </p:spPr>
        </p:sp>
        <p:sp>
          <p:nvSpPr>
            <p:cNvPr name="TextBox 10" id="10"/>
            <p:cNvSpPr txBox="true"/>
            <p:nvPr/>
          </p:nvSpPr>
          <p:spPr>
            <a:xfrm>
              <a:off x="0" y="-38100"/>
              <a:ext cx="321282" cy="33707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14159" y="7374564"/>
            <a:ext cx="2888971" cy="1571655"/>
            <a:chOff x="0" y="0"/>
            <a:chExt cx="760881" cy="413934"/>
          </a:xfrm>
        </p:grpSpPr>
        <p:sp>
          <p:nvSpPr>
            <p:cNvPr name="Freeform 12" id="12"/>
            <p:cNvSpPr/>
            <p:nvPr/>
          </p:nvSpPr>
          <p:spPr>
            <a:xfrm flipH="false" flipV="false" rot="0">
              <a:off x="0" y="0"/>
              <a:ext cx="760881" cy="413934"/>
            </a:xfrm>
            <a:custGeom>
              <a:avLst/>
              <a:gdLst/>
              <a:ahLst/>
              <a:cxnLst/>
              <a:rect r="r" b="b" t="t" l="l"/>
              <a:pathLst>
                <a:path h="413934" w="760881">
                  <a:moveTo>
                    <a:pt x="0" y="0"/>
                  </a:moveTo>
                  <a:lnTo>
                    <a:pt x="760881" y="0"/>
                  </a:lnTo>
                  <a:lnTo>
                    <a:pt x="760881" y="413934"/>
                  </a:lnTo>
                  <a:lnTo>
                    <a:pt x="0" y="413934"/>
                  </a:lnTo>
                  <a:close/>
                </a:path>
              </a:pathLst>
            </a:custGeom>
            <a:solidFill>
              <a:srgbClr val="FFFFFF"/>
            </a:solidFill>
          </p:spPr>
        </p:sp>
        <p:sp>
          <p:nvSpPr>
            <p:cNvPr name="TextBox 13" id="13"/>
            <p:cNvSpPr txBox="true"/>
            <p:nvPr/>
          </p:nvSpPr>
          <p:spPr>
            <a:xfrm>
              <a:off x="0" y="-38100"/>
              <a:ext cx="760881" cy="45203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643206" y="7697342"/>
            <a:ext cx="11768935" cy="1150856"/>
          </a:xfrm>
          <a:prstGeom prst="rect">
            <a:avLst/>
          </a:prstGeom>
        </p:spPr>
        <p:txBody>
          <a:bodyPr anchor="t" rtlCol="false" tIns="0" lIns="0" bIns="0" rIns="0">
            <a:spAutoFit/>
          </a:bodyPr>
          <a:lstStyle/>
          <a:p>
            <a:pPr algn="l">
              <a:lnSpc>
                <a:spcPts val="3095"/>
              </a:lnSpc>
            </a:pPr>
          </a:p>
          <a:p>
            <a:pPr algn="l">
              <a:lnSpc>
                <a:spcPts val="3095"/>
              </a:lnSpc>
            </a:pPr>
            <a:r>
              <a:rPr lang="en-US" sz="2381">
                <a:solidFill>
                  <a:srgbClr val="FFFFFF"/>
                </a:solidFill>
                <a:latin typeface="Garet"/>
                <a:ea typeface="Garet"/>
                <a:cs typeface="Garet"/>
                <a:sym typeface="Garet"/>
              </a:rPr>
              <a:t>           </a:t>
            </a:r>
            <a:r>
              <a:rPr lang="en-US" sz="2381">
                <a:solidFill>
                  <a:srgbClr val="FFFFFF"/>
                </a:solidFill>
                <a:latin typeface="Garet Bold"/>
                <a:ea typeface="Garet Bold"/>
                <a:cs typeface="Garet Bold"/>
                <a:sym typeface="Garet Bold"/>
              </a:rPr>
              <a:t>Premier dataset de l’Agence Internationale de l’Energie (IEA) : </a:t>
            </a:r>
          </a:p>
          <a:p>
            <a:pPr algn="l">
              <a:lnSpc>
                <a:spcPts val="3095"/>
              </a:lnSpc>
            </a:pPr>
            <a:r>
              <a:rPr lang="en-US" sz="2381">
                <a:solidFill>
                  <a:srgbClr val="FFFFFF"/>
                </a:solidFill>
                <a:latin typeface="Garet"/>
                <a:ea typeface="Garet"/>
                <a:cs typeface="Garet"/>
                <a:sym typeface="Garet"/>
              </a:rPr>
              <a:t>Budgets d’investissement en énergie depuis 1998 d’une trentaine de pays.</a:t>
            </a:r>
          </a:p>
        </p:txBody>
      </p:sp>
      <p:pic>
        <p:nvPicPr>
          <p:cNvPr name="Picture 15" id="15"/>
          <p:cNvPicPr>
            <a:picLocks noChangeAspect="true"/>
          </p:cNvPicPr>
          <p:nvPr/>
        </p:nvPicPr>
        <p:blipFill>
          <a:blip r:embed="rId6"/>
          <a:stretch>
            <a:fillRect/>
          </a:stretch>
        </p:blipFill>
        <p:spPr>
          <a:xfrm rot="0">
            <a:off x="3635176" y="7752282"/>
            <a:ext cx="695963" cy="695963"/>
          </a:xfrm>
          <a:prstGeom prst="rect">
            <a:avLst/>
          </a:prstGeom>
        </p:spPr>
      </p:pic>
      <p:sp>
        <p:nvSpPr>
          <p:cNvPr name="Freeform 16" id="16"/>
          <p:cNvSpPr/>
          <p:nvPr/>
        </p:nvSpPr>
        <p:spPr>
          <a:xfrm flipH="false" flipV="false" rot="0">
            <a:off x="1858644" y="7810279"/>
            <a:ext cx="1412921" cy="784956"/>
          </a:xfrm>
          <a:custGeom>
            <a:avLst/>
            <a:gdLst/>
            <a:ahLst/>
            <a:cxnLst/>
            <a:rect r="r" b="b" t="t" l="l"/>
            <a:pathLst>
              <a:path h="784956" w="1412921">
                <a:moveTo>
                  <a:pt x="0" y="0"/>
                </a:moveTo>
                <a:lnTo>
                  <a:pt x="1412921" y="0"/>
                </a:lnTo>
                <a:lnTo>
                  <a:pt x="1412921" y="784957"/>
                </a:lnTo>
                <a:lnTo>
                  <a:pt x="0" y="784957"/>
                </a:lnTo>
                <a:lnTo>
                  <a:pt x="0" y="0"/>
                </a:lnTo>
                <a:close/>
              </a:path>
            </a:pathLst>
          </a:custGeom>
          <a:blipFill>
            <a:blip r:embed="rId7"/>
            <a:stretch>
              <a:fillRect l="0" t="0" r="0" b="0"/>
            </a:stretch>
          </a:blipFill>
        </p:spPr>
      </p:sp>
      <p:sp>
        <p:nvSpPr>
          <p:cNvPr name="TextBox 17" id="17"/>
          <p:cNvSpPr txBox="true"/>
          <p:nvPr/>
        </p:nvSpPr>
        <p:spPr>
          <a:xfrm rot="0">
            <a:off x="2317588" y="3092301"/>
            <a:ext cx="14049130" cy="719582"/>
          </a:xfrm>
          <a:prstGeom prst="rect">
            <a:avLst/>
          </a:prstGeom>
        </p:spPr>
        <p:txBody>
          <a:bodyPr anchor="t" rtlCol="false" tIns="0" lIns="0" bIns="0" rIns="0">
            <a:spAutoFit/>
          </a:bodyPr>
          <a:lstStyle/>
          <a:p>
            <a:pPr algn="ctr">
              <a:lnSpc>
                <a:spcPts val="5703"/>
              </a:lnSpc>
            </a:pPr>
            <a:r>
              <a:rPr lang="en-US" sz="4599">
                <a:solidFill>
                  <a:srgbClr val="FFFFFF"/>
                </a:solidFill>
                <a:latin typeface="Yeseva One"/>
                <a:ea typeface="Yeseva One"/>
                <a:cs typeface="Yeseva One"/>
                <a:sym typeface="Yeseva One"/>
              </a:rPr>
              <a:t>VERS DES SOURCES D’ÉNERGIE PLUS VERTES ?</a:t>
            </a:r>
          </a:p>
        </p:txBody>
      </p:sp>
      <p:sp>
        <p:nvSpPr>
          <p:cNvPr name="TextBox 18" id="18"/>
          <p:cNvSpPr txBox="true"/>
          <p:nvPr/>
        </p:nvSpPr>
        <p:spPr>
          <a:xfrm rot="0">
            <a:off x="2147062" y="1334598"/>
            <a:ext cx="6029632"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Indicateurs</a:t>
            </a:r>
          </a:p>
        </p:txBody>
      </p:sp>
      <p:sp>
        <p:nvSpPr>
          <p:cNvPr name="TextBox 19" id="19"/>
          <p:cNvSpPr txBox="true"/>
          <p:nvPr/>
        </p:nvSpPr>
        <p:spPr>
          <a:xfrm rot="0">
            <a:off x="3643206" y="5771455"/>
            <a:ext cx="11397895" cy="1541381"/>
          </a:xfrm>
          <a:prstGeom prst="rect">
            <a:avLst/>
          </a:prstGeom>
        </p:spPr>
        <p:txBody>
          <a:bodyPr anchor="t" rtlCol="false" tIns="0" lIns="0" bIns="0" rIns="0">
            <a:spAutoFit/>
          </a:bodyPr>
          <a:lstStyle/>
          <a:p>
            <a:pPr algn="l">
              <a:lnSpc>
                <a:spcPts val="3095"/>
              </a:lnSpc>
            </a:pPr>
            <a:r>
              <a:rPr lang="en-US" sz="2381">
                <a:solidFill>
                  <a:srgbClr val="FFFFFF"/>
                </a:solidFill>
                <a:latin typeface="Garet"/>
                <a:ea typeface="Garet"/>
                <a:cs typeface="Garet"/>
                <a:sym typeface="Garet"/>
              </a:rPr>
              <a:t>Les énergies renouvelables proviennent de ressources naturelles telles que le soleil, le vent, l’eau et la biomasse.</a:t>
            </a:r>
          </a:p>
          <a:p>
            <a:pPr algn="l">
              <a:lnSpc>
                <a:spcPts val="3095"/>
              </a:lnSpc>
            </a:pPr>
          </a:p>
          <a:p>
            <a:pPr algn="l">
              <a:lnSpc>
                <a:spcPts val="3095"/>
              </a:lnSpc>
            </a:pPr>
            <a:r>
              <a:rPr lang="en-US" sz="2381">
                <a:solidFill>
                  <a:srgbClr val="FFFFFF"/>
                </a:solidFill>
                <a:latin typeface="Garet"/>
                <a:ea typeface="Garet"/>
                <a:cs typeface="Garet"/>
                <a:sym typeface="Garet"/>
              </a:rPr>
              <a:t>Elles sont inépuisables et respectueuses de l’environnement. </a:t>
            </a:r>
          </a:p>
        </p:txBody>
      </p:sp>
      <p:sp>
        <p:nvSpPr>
          <p:cNvPr name="TextBox 20" id="20"/>
          <p:cNvSpPr txBox="true"/>
          <p:nvPr/>
        </p:nvSpPr>
        <p:spPr>
          <a:xfrm rot="0">
            <a:off x="17013030" y="321371"/>
            <a:ext cx="690684" cy="285959"/>
          </a:xfrm>
          <a:prstGeom prst="rect">
            <a:avLst/>
          </a:prstGeom>
        </p:spPr>
        <p:txBody>
          <a:bodyPr anchor="t" rtlCol="false" tIns="0" lIns="0" bIns="0" rIns="0">
            <a:spAutoFit/>
          </a:bodyPr>
          <a:lstStyle/>
          <a:p>
            <a:pPr algn="r">
              <a:lnSpc>
                <a:spcPts val="2223"/>
              </a:lnSpc>
              <a:spcBef>
                <a:spcPct val="0"/>
              </a:spcBef>
            </a:pPr>
            <a:r>
              <a:rPr lang="en-US" sz="1588">
                <a:solidFill>
                  <a:srgbClr val="FFFFFF"/>
                </a:solidFill>
                <a:latin typeface="Yeseva One"/>
                <a:ea typeface="Yeseva One"/>
                <a:cs typeface="Yeseva One"/>
                <a:sym typeface="Yeseva One"/>
              </a:rPr>
              <a:t>1998</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98554" y="-12705"/>
            <a:ext cx="8847354" cy="10299705"/>
            <a:chOff x="0" y="0"/>
            <a:chExt cx="11796472" cy="13732940"/>
          </a:xfrm>
        </p:grpSpPr>
        <p:pic>
          <p:nvPicPr>
            <p:cNvPr name="Picture 3" id="3"/>
            <p:cNvPicPr>
              <a:picLocks noChangeAspect="true"/>
            </p:cNvPicPr>
            <p:nvPr/>
          </p:nvPicPr>
          <p:blipFill>
            <a:blip r:embed="rId2"/>
            <a:srcRect l="21384" t="0" r="21384" b="0"/>
            <a:stretch>
              <a:fillRect/>
            </a:stretch>
          </p:blipFill>
          <p:spPr>
            <a:xfrm flipH="false" flipV="false">
              <a:off x="0" y="0"/>
              <a:ext cx="11796472" cy="13732940"/>
            </a:xfrm>
            <a:prstGeom prst="rect">
              <a:avLst/>
            </a:prstGeom>
          </p:spPr>
        </p:pic>
      </p:grpSp>
      <p:grpSp>
        <p:nvGrpSpPr>
          <p:cNvPr name="Group 4" id="4"/>
          <p:cNvGrpSpPr/>
          <p:nvPr/>
        </p:nvGrpSpPr>
        <p:grpSpPr>
          <a:xfrm rot="0">
            <a:off x="-932076" y="5261402"/>
            <a:ext cx="19409107" cy="7787361"/>
            <a:chOff x="0" y="0"/>
            <a:chExt cx="5111864" cy="2050992"/>
          </a:xfrm>
        </p:grpSpPr>
        <p:sp>
          <p:nvSpPr>
            <p:cNvPr name="Freeform 5" id="5"/>
            <p:cNvSpPr/>
            <p:nvPr/>
          </p:nvSpPr>
          <p:spPr>
            <a:xfrm flipH="false" flipV="false" rot="0">
              <a:off x="0" y="0"/>
              <a:ext cx="5111864" cy="2050992"/>
            </a:xfrm>
            <a:custGeom>
              <a:avLst/>
              <a:gdLst/>
              <a:ahLst/>
              <a:cxnLst/>
              <a:rect r="r" b="b" t="t" l="l"/>
              <a:pathLst>
                <a:path h="2050992" w="5111864">
                  <a:moveTo>
                    <a:pt x="0" y="0"/>
                  </a:moveTo>
                  <a:lnTo>
                    <a:pt x="5111864" y="0"/>
                  </a:lnTo>
                  <a:lnTo>
                    <a:pt x="5111864" y="2050992"/>
                  </a:lnTo>
                  <a:lnTo>
                    <a:pt x="0" y="2050992"/>
                  </a:lnTo>
                  <a:close/>
                </a:path>
              </a:pathLst>
            </a:custGeom>
            <a:solidFill>
              <a:srgbClr val="E8E8E8"/>
            </a:solidFill>
          </p:spPr>
        </p:sp>
        <p:sp>
          <p:nvSpPr>
            <p:cNvPr name="TextBox 6" id="6"/>
            <p:cNvSpPr txBox="true"/>
            <p:nvPr/>
          </p:nvSpPr>
          <p:spPr>
            <a:xfrm>
              <a:off x="0" y="-38100"/>
              <a:ext cx="5111864" cy="208909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457558" y="-1228216"/>
            <a:ext cx="6578782" cy="2256916"/>
            <a:chOff x="0" y="0"/>
            <a:chExt cx="1732683" cy="594414"/>
          </a:xfrm>
        </p:grpSpPr>
        <p:sp>
          <p:nvSpPr>
            <p:cNvPr name="Freeform 8" id="8"/>
            <p:cNvSpPr/>
            <p:nvPr/>
          </p:nvSpPr>
          <p:spPr>
            <a:xfrm flipH="false" flipV="false" rot="0">
              <a:off x="0" y="0"/>
              <a:ext cx="1732683" cy="594414"/>
            </a:xfrm>
            <a:custGeom>
              <a:avLst/>
              <a:gdLst/>
              <a:ahLst/>
              <a:cxnLst/>
              <a:rect r="r" b="b" t="t" l="l"/>
              <a:pathLst>
                <a:path h="594414" w="1732683">
                  <a:moveTo>
                    <a:pt x="0" y="0"/>
                  </a:moveTo>
                  <a:lnTo>
                    <a:pt x="1732683" y="0"/>
                  </a:lnTo>
                  <a:lnTo>
                    <a:pt x="1732683" y="594414"/>
                  </a:lnTo>
                  <a:lnTo>
                    <a:pt x="0" y="594414"/>
                  </a:lnTo>
                  <a:close/>
                </a:path>
              </a:pathLst>
            </a:custGeom>
            <a:solidFill>
              <a:srgbClr val="E8E8E8"/>
            </a:solidFill>
          </p:spPr>
        </p:sp>
        <p:sp>
          <p:nvSpPr>
            <p:cNvPr name="TextBox 9" id="9"/>
            <p:cNvSpPr txBox="true"/>
            <p:nvPr/>
          </p:nvSpPr>
          <p:spPr>
            <a:xfrm>
              <a:off x="0" y="-38100"/>
              <a:ext cx="1732683" cy="63251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48800" y="-12705"/>
            <a:ext cx="8847354" cy="10299705"/>
            <a:chOff x="0" y="0"/>
            <a:chExt cx="11796472" cy="13732940"/>
          </a:xfrm>
        </p:grpSpPr>
        <p:pic>
          <p:nvPicPr>
            <p:cNvPr name="Picture 11" id="11"/>
            <p:cNvPicPr>
              <a:picLocks noChangeAspect="true"/>
            </p:cNvPicPr>
            <p:nvPr/>
          </p:nvPicPr>
          <p:blipFill>
            <a:blip r:embed="rId2"/>
            <a:srcRect l="21384" t="0" r="21384" b="0"/>
            <a:stretch>
              <a:fillRect/>
            </a:stretch>
          </p:blipFill>
          <p:spPr>
            <a:xfrm flipH="false" flipV="false">
              <a:off x="0" y="0"/>
              <a:ext cx="11796472" cy="13732940"/>
            </a:xfrm>
            <a:prstGeom prst="rect">
              <a:avLst/>
            </a:prstGeom>
          </p:spPr>
        </p:pic>
      </p:grpSp>
      <p:grpSp>
        <p:nvGrpSpPr>
          <p:cNvPr name="Group 12" id="12"/>
          <p:cNvGrpSpPr/>
          <p:nvPr/>
        </p:nvGrpSpPr>
        <p:grpSpPr>
          <a:xfrm rot="0">
            <a:off x="11859441" y="2564925"/>
            <a:ext cx="5983669" cy="598366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187" t="0" r="-25187" b="0"/>
              </a:stretch>
            </a:blipFill>
            <a:ln w="76200" cap="sq">
              <a:gradFill>
                <a:gsLst>
                  <a:gs pos="0">
                    <a:srgbClr val="A6A6A6">
                      <a:alpha val="100000"/>
                    </a:srgbClr>
                  </a:gs>
                  <a:gs pos="100000">
                    <a:srgbClr val="FFFFFF">
                      <a:alpha val="100000"/>
                    </a:srgbClr>
                  </a:gs>
                </a:gsLst>
                <a:lin ang="0"/>
              </a:gradFill>
              <a:prstDash val="solid"/>
              <a:miter/>
            </a:ln>
          </p:spPr>
        </p:sp>
      </p:grpSp>
      <p:sp>
        <p:nvSpPr>
          <p:cNvPr name="Freeform 14" id="14"/>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1649115" y="4590685"/>
            <a:ext cx="3350580" cy="33505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4906" t="0" r="-24906" b="0"/>
              </a:stretch>
            </a:blipFill>
            <a:ln w="76200" cap="sq">
              <a:gradFill>
                <a:gsLst>
                  <a:gs pos="0">
                    <a:srgbClr val="A6A6A6">
                      <a:alpha val="100000"/>
                    </a:srgbClr>
                  </a:gs>
                  <a:gs pos="100000">
                    <a:srgbClr val="FFFFFF">
                      <a:alpha val="100000"/>
                    </a:srgbClr>
                  </a:gs>
                </a:gsLst>
                <a:lin ang="0"/>
              </a:gradFill>
              <a:prstDash val="solid"/>
              <a:miter/>
            </a:ln>
          </p:spPr>
        </p:sp>
      </p:grpSp>
      <p:sp>
        <p:nvSpPr>
          <p:cNvPr name="TextBox 17" id="17"/>
          <p:cNvSpPr txBox="true"/>
          <p:nvPr/>
        </p:nvSpPr>
        <p:spPr>
          <a:xfrm rot="0">
            <a:off x="2147062" y="1334598"/>
            <a:ext cx="2547040" cy="455890"/>
          </a:xfrm>
          <a:prstGeom prst="rect">
            <a:avLst/>
          </a:prstGeom>
        </p:spPr>
        <p:txBody>
          <a:bodyPr anchor="t" rtlCol="false" tIns="0" lIns="0" bIns="0" rIns="0">
            <a:spAutoFit/>
          </a:bodyPr>
          <a:lstStyle/>
          <a:p>
            <a:pPr algn="l">
              <a:lnSpc>
                <a:spcPts val="3738"/>
              </a:lnSpc>
              <a:spcBef>
                <a:spcPct val="0"/>
              </a:spcBef>
            </a:pPr>
            <a:r>
              <a:rPr lang="en-US" sz="2670">
                <a:solidFill>
                  <a:srgbClr val="FFFFFF"/>
                </a:solidFill>
                <a:latin typeface="Yeseva One"/>
                <a:ea typeface="Yeseva One"/>
                <a:cs typeface="Yeseva One"/>
                <a:sym typeface="Yeseva One"/>
              </a:rPr>
              <a:t>fradel &amp; spies</a:t>
            </a:r>
          </a:p>
        </p:txBody>
      </p:sp>
      <p:sp>
        <p:nvSpPr>
          <p:cNvPr name="TextBox 18" id="18"/>
          <p:cNvSpPr txBox="true"/>
          <p:nvPr/>
        </p:nvSpPr>
        <p:spPr>
          <a:xfrm rot="0">
            <a:off x="1649115" y="2653185"/>
            <a:ext cx="10513186" cy="1650254"/>
          </a:xfrm>
          <a:prstGeom prst="rect">
            <a:avLst/>
          </a:prstGeom>
        </p:spPr>
        <p:txBody>
          <a:bodyPr anchor="t" rtlCol="false" tIns="0" lIns="0" bIns="0" rIns="0">
            <a:spAutoFit/>
          </a:bodyPr>
          <a:lstStyle/>
          <a:p>
            <a:pPr algn="l">
              <a:lnSpc>
                <a:spcPts val="6592"/>
              </a:lnSpc>
            </a:pPr>
            <a:r>
              <a:rPr lang="en-US" sz="5316">
                <a:solidFill>
                  <a:srgbClr val="FFFFFF"/>
                </a:solidFill>
                <a:latin typeface="Garet Bold"/>
                <a:ea typeface="Garet Bold"/>
                <a:cs typeface="Garet Bold"/>
                <a:sym typeface="Garet Bold"/>
              </a:rPr>
              <a:t>SUSTAINABLE DEVELOPMENT GOALS (SDGS)</a:t>
            </a:r>
          </a:p>
        </p:txBody>
      </p:sp>
      <p:sp>
        <p:nvSpPr>
          <p:cNvPr name="TextBox 19" id="19"/>
          <p:cNvSpPr txBox="true"/>
          <p:nvPr/>
        </p:nvSpPr>
        <p:spPr>
          <a:xfrm rot="0">
            <a:off x="17117118" y="321371"/>
            <a:ext cx="353813" cy="285959"/>
          </a:xfrm>
          <a:prstGeom prst="rect">
            <a:avLst/>
          </a:prstGeom>
        </p:spPr>
        <p:txBody>
          <a:bodyPr anchor="t" rtlCol="false" tIns="0" lIns="0" bIns="0" rIns="0">
            <a:spAutoFit/>
          </a:bodyPr>
          <a:lstStyle/>
          <a:p>
            <a:pPr algn="r">
              <a:lnSpc>
                <a:spcPts val="2223"/>
              </a:lnSpc>
              <a:spcBef>
                <a:spcPct val="0"/>
              </a:spcBef>
            </a:pPr>
            <a:r>
              <a:rPr lang="en-US" sz="1588">
                <a:solidFill>
                  <a:srgbClr val="041109"/>
                </a:solidFill>
                <a:latin typeface="Yeseva One"/>
                <a:ea typeface="Yeseva One"/>
                <a:cs typeface="Yeseva One"/>
                <a:sym typeface="Yeseva One"/>
              </a:rPr>
              <a:t>05</a:t>
            </a:r>
          </a:p>
        </p:txBody>
      </p:sp>
      <p:sp>
        <p:nvSpPr>
          <p:cNvPr name="TextBox 20" id="20"/>
          <p:cNvSpPr txBox="true"/>
          <p:nvPr/>
        </p:nvSpPr>
        <p:spPr>
          <a:xfrm rot="0">
            <a:off x="4882720" y="8255616"/>
            <a:ext cx="6620789" cy="1603332"/>
          </a:xfrm>
          <a:prstGeom prst="rect">
            <a:avLst/>
          </a:prstGeom>
        </p:spPr>
        <p:txBody>
          <a:bodyPr anchor="t" rtlCol="false" tIns="0" lIns="0" bIns="0" rIns="0">
            <a:spAutoFit/>
          </a:bodyPr>
          <a:lstStyle/>
          <a:p>
            <a:pPr algn="l">
              <a:lnSpc>
                <a:spcPts val="2575"/>
              </a:lnSpc>
            </a:pPr>
            <a:r>
              <a:rPr lang="en-US" sz="1981">
                <a:solidFill>
                  <a:srgbClr val="FFFFFF"/>
                </a:solidFill>
                <a:latin typeface="Garet"/>
                <a:ea typeface="Garet"/>
                <a:cs typeface="Garet"/>
                <a:sym typeface="Garet"/>
              </a:rPr>
              <a:t>The United Nations Sustainable Development Goals provide a framework for addressing global challenges such as poverty, inequality, and climate change. Each goal represents a key aspect of sustainability.</a:t>
            </a:r>
          </a:p>
        </p:txBody>
      </p:sp>
      <p:sp>
        <p:nvSpPr>
          <p:cNvPr name="Freeform 21" id="21"/>
          <p:cNvSpPr/>
          <p:nvPr/>
        </p:nvSpPr>
        <p:spPr>
          <a:xfrm flipH="false" flipV="false" rot="0">
            <a:off x="16857664" y="8865789"/>
            <a:ext cx="401636" cy="401636"/>
          </a:xfrm>
          <a:custGeom>
            <a:avLst/>
            <a:gdLst/>
            <a:ahLst/>
            <a:cxnLst/>
            <a:rect r="r" b="b" t="t" l="l"/>
            <a:pathLst>
              <a:path h="401636" w="401636">
                <a:moveTo>
                  <a:pt x="0" y="0"/>
                </a:moveTo>
                <a:lnTo>
                  <a:pt x="401636" y="0"/>
                </a:lnTo>
                <a:lnTo>
                  <a:pt x="401636" y="401636"/>
                </a:lnTo>
                <a:lnTo>
                  <a:pt x="0" y="4016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647B54"/>
        </a:solidFill>
      </p:bgPr>
    </p:bg>
    <p:spTree>
      <p:nvGrpSpPr>
        <p:cNvPr id="1" name=""/>
        <p:cNvGrpSpPr/>
        <p:nvPr/>
      </p:nvGrpSpPr>
      <p:grpSpPr>
        <a:xfrm>
          <a:off x="0" y="0"/>
          <a:ext cx="0" cy="0"/>
          <a:chOff x="0" y="0"/>
          <a:chExt cx="0" cy="0"/>
        </a:xfrm>
      </p:grpSpPr>
      <p:grpSp>
        <p:nvGrpSpPr>
          <p:cNvPr name="Group 2" id="2"/>
          <p:cNvGrpSpPr/>
          <p:nvPr/>
        </p:nvGrpSpPr>
        <p:grpSpPr>
          <a:xfrm rot="0">
            <a:off x="-9184965" y="-116520"/>
            <a:ext cx="19409107" cy="14298272"/>
            <a:chOff x="0" y="0"/>
            <a:chExt cx="5111864" cy="3765800"/>
          </a:xfrm>
        </p:grpSpPr>
        <p:sp>
          <p:nvSpPr>
            <p:cNvPr name="Freeform 3" id="3"/>
            <p:cNvSpPr/>
            <p:nvPr/>
          </p:nvSpPr>
          <p:spPr>
            <a:xfrm flipH="false" flipV="false" rot="0">
              <a:off x="0" y="0"/>
              <a:ext cx="5111864" cy="3765800"/>
            </a:xfrm>
            <a:custGeom>
              <a:avLst/>
              <a:gdLst/>
              <a:ahLst/>
              <a:cxnLst/>
              <a:rect r="r" b="b" t="t" l="l"/>
              <a:pathLst>
                <a:path h="3765800" w="5111864">
                  <a:moveTo>
                    <a:pt x="0" y="0"/>
                  </a:moveTo>
                  <a:lnTo>
                    <a:pt x="5111864" y="0"/>
                  </a:lnTo>
                  <a:lnTo>
                    <a:pt x="5111864" y="3765800"/>
                  </a:lnTo>
                  <a:lnTo>
                    <a:pt x="0" y="3765800"/>
                  </a:lnTo>
                  <a:close/>
                </a:path>
              </a:pathLst>
            </a:custGeom>
            <a:solidFill>
              <a:srgbClr val="E8E8E8"/>
            </a:solidFill>
          </p:spPr>
        </p:sp>
        <p:sp>
          <p:nvSpPr>
            <p:cNvPr name="TextBox 4" id="4"/>
            <p:cNvSpPr txBox="true"/>
            <p:nvPr/>
          </p:nvSpPr>
          <p:spPr>
            <a:xfrm>
              <a:off x="0" y="-38100"/>
              <a:ext cx="5111864" cy="380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0049" y="-6365493"/>
            <a:ext cx="5215372" cy="10136371"/>
            <a:chOff x="0" y="0"/>
            <a:chExt cx="1373596" cy="2669661"/>
          </a:xfrm>
        </p:grpSpPr>
        <p:sp>
          <p:nvSpPr>
            <p:cNvPr name="Freeform 6" id="6"/>
            <p:cNvSpPr/>
            <p:nvPr/>
          </p:nvSpPr>
          <p:spPr>
            <a:xfrm flipH="false" flipV="false" rot="0">
              <a:off x="0" y="0"/>
              <a:ext cx="1373596" cy="2669661"/>
            </a:xfrm>
            <a:custGeom>
              <a:avLst/>
              <a:gdLst/>
              <a:ahLst/>
              <a:cxnLst/>
              <a:rect r="r" b="b" t="t" l="l"/>
              <a:pathLst>
                <a:path h="2669661" w="1373596">
                  <a:moveTo>
                    <a:pt x="0" y="0"/>
                  </a:moveTo>
                  <a:lnTo>
                    <a:pt x="1373596" y="0"/>
                  </a:lnTo>
                  <a:lnTo>
                    <a:pt x="1373596" y="2669661"/>
                  </a:lnTo>
                  <a:lnTo>
                    <a:pt x="0" y="2669661"/>
                  </a:lnTo>
                  <a:close/>
                </a:path>
              </a:pathLst>
            </a:custGeom>
            <a:solidFill>
              <a:srgbClr val="000000"/>
            </a:solidFill>
          </p:spPr>
        </p:sp>
        <p:sp>
          <p:nvSpPr>
            <p:cNvPr name="TextBox 7" id="7"/>
            <p:cNvSpPr txBox="true"/>
            <p:nvPr/>
          </p:nvSpPr>
          <p:spPr>
            <a:xfrm>
              <a:off x="0" y="-38100"/>
              <a:ext cx="1373596" cy="270776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19588" y="4212704"/>
            <a:ext cx="5085833" cy="3442893"/>
            <a:chOff x="0" y="0"/>
            <a:chExt cx="812800" cy="550231"/>
          </a:xfrm>
        </p:grpSpPr>
        <p:sp>
          <p:nvSpPr>
            <p:cNvPr name="Freeform 10" id="10"/>
            <p:cNvSpPr/>
            <p:nvPr/>
          </p:nvSpPr>
          <p:spPr>
            <a:xfrm flipH="false" flipV="false" rot="0">
              <a:off x="0" y="0"/>
              <a:ext cx="812800" cy="550231"/>
            </a:xfrm>
            <a:custGeom>
              <a:avLst/>
              <a:gdLst/>
              <a:ahLst/>
              <a:cxnLst/>
              <a:rect r="r" b="b" t="t" l="l"/>
              <a:pathLst>
                <a:path h="550231" w="812800">
                  <a:moveTo>
                    <a:pt x="0" y="0"/>
                  </a:moveTo>
                  <a:lnTo>
                    <a:pt x="812800" y="0"/>
                  </a:lnTo>
                  <a:lnTo>
                    <a:pt x="812800" y="550231"/>
                  </a:lnTo>
                  <a:lnTo>
                    <a:pt x="0" y="550231"/>
                  </a:lnTo>
                  <a:close/>
                </a:path>
              </a:pathLst>
            </a:custGeom>
            <a:blipFill>
              <a:blip r:embed="rId4"/>
              <a:stretch>
                <a:fillRect l="-803" t="0" r="-803" b="0"/>
              </a:stretch>
            </a:blipFill>
          </p:spPr>
        </p:sp>
      </p:grpSp>
      <p:grpSp>
        <p:nvGrpSpPr>
          <p:cNvPr name="Group 11" id="11"/>
          <p:cNvGrpSpPr/>
          <p:nvPr/>
        </p:nvGrpSpPr>
        <p:grpSpPr>
          <a:xfrm rot="0">
            <a:off x="6601084" y="-692747"/>
            <a:ext cx="3623058" cy="5659616"/>
            <a:chOff x="0" y="0"/>
            <a:chExt cx="579024" cy="904500"/>
          </a:xfrm>
        </p:grpSpPr>
        <p:sp>
          <p:nvSpPr>
            <p:cNvPr name="Freeform 12" id="12"/>
            <p:cNvSpPr/>
            <p:nvPr/>
          </p:nvSpPr>
          <p:spPr>
            <a:xfrm flipH="false" flipV="false" rot="0">
              <a:off x="0" y="0"/>
              <a:ext cx="579024" cy="904500"/>
            </a:xfrm>
            <a:custGeom>
              <a:avLst/>
              <a:gdLst/>
              <a:ahLst/>
              <a:cxnLst/>
              <a:rect r="r" b="b" t="t" l="l"/>
              <a:pathLst>
                <a:path h="904500" w="579024">
                  <a:moveTo>
                    <a:pt x="0" y="0"/>
                  </a:moveTo>
                  <a:lnTo>
                    <a:pt x="579024" y="0"/>
                  </a:lnTo>
                  <a:lnTo>
                    <a:pt x="579024" y="904500"/>
                  </a:lnTo>
                  <a:lnTo>
                    <a:pt x="0" y="904500"/>
                  </a:lnTo>
                  <a:close/>
                </a:path>
              </a:pathLst>
            </a:custGeom>
            <a:blipFill>
              <a:blip r:embed="rId5"/>
              <a:stretch>
                <a:fillRect l="-23748" t="0" r="-84532" b="0"/>
              </a:stretch>
            </a:blipFill>
          </p:spPr>
        </p:sp>
      </p:grpSp>
      <p:grpSp>
        <p:nvGrpSpPr>
          <p:cNvPr name="Group 13" id="13"/>
          <p:cNvGrpSpPr/>
          <p:nvPr/>
        </p:nvGrpSpPr>
        <p:grpSpPr>
          <a:xfrm rot="0">
            <a:off x="6601084" y="5442665"/>
            <a:ext cx="3623058" cy="2212932"/>
            <a:chOff x="0" y="0"/>
            <a:chExt cx="579024" cy="353663"/>
          </a:xfrm>
        </p:grpSpPr>
        <p:sp>
          <p:nvSpPr>
            <p:cNvPr name="Freeform 14" id="14"/>
            <p:cNvSpPr/>
            <p:nvPr/>
          </p:nvSpPr>
          <p:spPr>
            <a:xfrm flipH="false" flipV="false" rot="0">
              <a:off x="0" y="0"/>
              <a:ext cx="579024" cy="353663"/>
            </a:xfrm>
            <a:custGeom>
              <a:avLst/>
              <a:gdLst/>
              <a:ahLst/>
              <a:cxnLst/>
              <a:rect r="r" b="b" t="t" l="l"/>
              <a:pathLst>
                <a:path h="353663" w="579024">
                  <a:moveTo>
                    <a:pt x="0" y="0"/>
                  </a:moveTo>
                  <a:lnTo>
                    <a:pt x="579024" y="0"/>
                  </a:lnTo>
                  <a:lnTo>
                    <a:pt x="579024" y="353663"/>
                  </a:lnTo>
                  <a:lnTo>
                    <a:pt x="0" y="353663"/>
                  </a:lnTo>
                  <a:close/>
                </a:path>
              </a:pathLst>
            </a:custGeom>
            <a:blipFill>
              <a:blip r:embed="rId6"/>
              <a:stretch>
                <a:fillRect l="0" t="-4539" r="0" b="-4539"/>
              </a:stretch>
            </a:blipFill>
          </p:spPr>
        </p:sp>
      </p:grpSp>
      <p:sp>
        <p:nvSpPr>
          <p:cNvPr name="TextBox 15" id="15"/>
          <p:cNvSpPr txBox="true"/>
          <p:nvPr/>
        </p:nvSpPr>
        <p:spPr>
          <a:xfrm rot="0">
            <a:off x="2147062" y="1334598"/>
            <a:ext cx="2547040" cy="456039"/>
          </a:xfrm>
          <a:prstGeom prst="rect">
            <a:avLst/>
          </a:prstGeom>
        </p:spPr>
        <p:txBody>
          <a:bodyPr anchor="t" rtlCol="false" tIns="0" lIns="0" bIns="0" rIns="0">
            <a:spAutoFit/>
          </a:bodyPr>
          <a:lstStyle/>
          <a:p>
            <a:pPr algn="l">
              <a:lnSpc>
                <a:spcPts val="3738"/>
              </a:lnSpc>
              <a:spcBef>
                <a:spcPct val="0"/>
              </a:spcBef>
            </a:pPr>
            <a:r>
              <a:rPr lang="en-US" sz="2670">
                <a:solidFill>
                  <a:srgbClr val="FFFFFF"/>
                </a:solidFill>
                <a:latin typeface="Yeseva One"/>
                <a:ea typeface="Yeseva One"/>
                <a:cs typeface="Yeseva One"/>
                <a:sym typeface="Yeseva One"/>
              </a:rPr>
              <a:t>Thank you</a:t>
            </a:r>
          </a:p>
        </p:txBody>
      </p:sp>
      <p:sp>
        <p:nvSpPr>
          <p:cNvPr name="TextBox 16" id="16"/>
          <p:cNvSpPr txBox="true"/>
          <p:nvPr/>
        </p:nvSpPr>
        <p:spPr>
          <a:xfrm rot="0">
            <a:off x="10857515" y="265065"/>
            <a:ext cx="6401785" cy="2755974"/>
          </a:xfrm>
          <a:prstGeom prst="rect">
            <a:avLst/>
          </a:prstGeom>
        </p:spPr>
        <p:txBody>
          <a:bodyPr anchor="t" rtlCol="false" tIns="0" lIns="0" bIns="0" rIns="0">
            <a:spAutoFit/>
          </a:bodyPr>
          <a:lstStyle/>
          <a:p>
            <a:pPr algn="l">
              <a:lnSpc>
                <a:spcPts val="10831"/>
              </a:lnSpc>
            </a:pPr>
            <a:r>
              <a:rPr lang="en-US" sz="8735">
                <a:solidFill>
                  <a:srgbClr val="FFFFFF"/>
                </a:solidFill>
                <a:latin typeface="Yeseva One"/>
                <a:ea typeface="Yeseva One"/>
                <a:cs typeface="Yeseva One"/>
                <a:sym typeface="Yeseva One"/>
              </a:rPr>
              <a:t>LET’S CONNECT</a:t>
            </a:r>
          </a:p>
        </p:txBody>
      </p:sp>
      <p:sp>
        <p:nvSpPr>
          <p:cNvPr name="TextBox 17" id="17"/>
          <p:cNvSpPr txBox="true"/>
          <p:nvPr/>
        </p:nvSpPr>
        <p:spPr>
          <a:xfrm rot="0">
            <a:off x="10857515" y="3087713"/>
            <a:ext cx="4211075" cy="232490"/>
          </a:xfrm>
          <a:prstGeom prst="rect">
            <a:avLst/>
          </a:prstGeom>
        </p:spPr>
        <p:txBody>
          <a:bodyPr anchor="t" rtlCol="false" tIns="0" lIns="0" bIns="0" rIns="0">
            <a:spAutoFit/>
          </a:bodyPr>
          <a:lstStyle/>
          <a:p>
            <a:pPr algn="l">
              <a:lnSpc>
                <a:spcPts val="1743"/>
              </a:lnSpc>
            </a:pPr>
            <a:r>
              <a:rPr lang="en-US" sz="1981">
                <a:solidFill>
                  <a:srgbClr val="FFFFFF"/>
                </a:solidFill>
                <a:latin typeface="Garet"/>
                <a:ea typeface="Garet"/>
                <a:cs typeface="Garet"/>
                <a:sym typeface="Garet"/>
              </a:rPr>
              <a:t>Meet the team</a:t>
            </a:r>
          </a:p>
        </p:txBody>
      </p:sp>
      <p:sp>
        <p:nvSpPr>
          <p:cNvPr name="Freeform 18" id="18">
            <a:hlinkClick r:id="rId9" tooltip="https://www.linkedin.com/in/sophierojanathara"/>
          </p:cNvPr>
          <p:cNvSpPr/>
          <p:nvPr/>
        </p:nvSpPr>
        <p:spPr>
          <a:xfrm flipH="false" flipV="false" rot="0">
            <a:off x="10875953" y="9013865"/>
            <a:ext cx="567006" cy="567006"/>
          </a:xfrm>
          <a:custGeom>
            <a:avLst/>
            <a:gdLst/>
            <a:ahLst/>
            <a:cxnLst/>
            <a:rect r="r" b="b" t="t" l="l"/>
            <a:pathLst>
              <a:path h="567006" w="567006">
                <a:moveTo>
                  <a:pt x="0" y="0"/>
                </a:moveTo>
                <a:lnTo>
                  <a:pt x="567005" y="0"/>
                </a:lnTo>
                <a:lnTo>
                  <a:pt x="567005" y="567005"/>
                </a:lnTo>
                <a:lnTo>
                  <a:pt x="0" y="5670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1527763" y="8957642"/>
            <a:ext cx="5795100"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Sophie Rojanathara</a:t>
            </a:r>
          </a:p>
        </p:txBody>
      </p:sp>
      <p:sp>
        <p:nvSpPr>
          <p:cNvPr name="TextBox 20" id="20"/>
          <p:cNvSpPr txBox="true"/>
          <p:nvPr/>
        </p:nvSpPr>
        <p:spPr>
          <a:xfrm rot="0">
            <a:off x="11527763" y="9285694"/>
            <a:ext cx="4596191"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rojanathara@gmail.com</a:t>
            </a:r>
          </a:p>
        </p:txBody>
      </p:sp>
      <p:sp>
        <p:nvSpPr>
          <p:cNvPr name="Freeform 21" id="21"/>
          <p:cNvSpPr/>
          <p:nvPr/>
        </p:nvSpPr>
        <p:spPr>
          <a:xfrm flipH="false" flipV="false" rot="0">
            <a:off x="10875953" y="5161622"/>
            <a:ext cx="567006" cy="567006"/>
          </a:xfrm>
          <a:custGeom>
            <a:avLst/>
            <a:gdLst/>
            <a:ahLst/>
            <a:cxnLst/>
            <a:rect r="r" b="b" t="t" l="l"/>
            <a:pathLst>
              <a:path h="567006" w="567006">
                <a:moveTo>
                  <a:pt x="0" y="0"/>
                </a:moveTo>
                <a:lnTo>
                  <a:pt x="567005" y="0"/>
                </a:lnTo>
                <a:lnTo>
                  <a:pt x="567005" y="567006"/>
                </a:lnTo>
                <a:lnTo>
                  <a:pt x="0" y="567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1527763" y="5105400"/>
            <a:ext cx="5795100"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Prénom Nom</a:t>
            </a:r>
          </a:p>
        </p:txBody>
      </p:sp>
      <p:sp>
        <p:nvSpPr>
          <p:cNvPr name="TextBox 23" id="23"/>
          <p:cNvSpPr txBox="true"/>
          <p:nvPr/>
        </p:nvSpPr>
        <p:spPr>
          <a:xfrm rot="0">
            <a:off x="11527763" y="5433452"/>
            <a:ext cx="4596191"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email</a:t>
            </a:r>
          </a:p>
        </p:txBody>
      </p:sp>
      <p:sp>
        <p:nvSpPr>
          <p:cNvPr name="Freeform 24" id="24"/>
          <p:cNvSpPr/>
          <p:nvPr/>
        </p:nvSpPr>
        <p:spPr>
          <a:xfrm flipH="false" flipV="false" rot="0">
            <a:off x="10875953" y="8069863"/>
            <a:ext cx="567006" cy="567006"/>
          </a:xfrm>
          <a:custGeom>
            <a:avLst/>
            <a:gdLst/>
            <a:ahLst/>
            <a:cxnLst/>
            <a:rect r="r" b="b" t="t" l="l"/>
            <a:pathLst>
              <a:path h="567006" w="567006">
                <a:moveTo>
                  <a:pt x="0" y="0"/>
                </a:moveTo>
                <a:lnTo>
                  <a:pt x="567005" y="0"/>
                </a:lnTo>
                <a:lnTo>
                  <a:pt x="567005" y="567005"/>
                </a:lnTo>
                <a:lnTo>
                  <a:pt x="0" y="5670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1527763" y="8013640"/>
            <a:ext cx="5795100"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Prénom Nom</a:t>
            </a:r>
          </a:p>
        </p:txBody>
      </p:sp>
      <p:sp>
        <p:nvSpPr>
          <p:cNvPr name="TextBox 26" id="26"/>
          <p:cNvSpPr txBox="true"/>
          <p:nvPr/>
        </p:nvSpPr>
        <p:spPr>
          <a:xfrm rot="0">
            <a:off x="11527763" y="8341692"/>
            <a:ext cx="4596191"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email</a:t>
            </a:r>
          </a:p>
        </p:txBody>
      </p:sp>
      <p:sp>
        <p:nvSpPr>
          <p:cNvPr name="Freeform 27" id="27"/>
          <p:cNvSpPr/>
          <p:nvPr/>
        </p:nvSpPr>
        <p:spPr>
          <a:xfrm flipH="false" flipV="false" rot="0">
            <a:off x="10875953" y="7082846"/>
            <a:ext cx="567006" cy="567006"/>
          </a:xfrm>
          <a:custGeom>
            <a:avLst/>
            <a:gdLst/>
            <a:ahLst/>
            <a:cxnLst/>
            <a:rect r="r" b="b" t="t" l="l"/>
            <a:pathLst>
              <a:path h="567006" w="567006">
                <a:moveTo>
                  <a:pt x="0" y="0"/>
                </a:moveTo>
                <a:lnTo>
                  <a:pt x="567005" y="0"/>
                </a:lnTo>
                <a:lnTo>
                  <a:pt x="567005" y="567006"/>
                </a:lnTo>
                <a:lnTo>
                  <a:pt x="0" y="567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11527763" y="7026624"/>
            <a:ext cx="5795100"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Prénom Nom</a:t>
            </a:r>
          </a:p>
        </p:txBody>
      </p:sp>
      <p:sp>
        <p:nvSpPr>
          <p:cNvPr name="TextBox 29" id="29"/>
          <p:cNvSpPr txBox="true"/>
          <p:nvPr/>
        </p:nvSpPr>
        <p:spPr>
          <a:xfrm rot="0">
            <a:off x="11527763" y="7354675"/>
            <a:ext cx="4596191"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email</a:t>
            </a:r>
          </a:p>
        </p:txBody>
      </p:sp>
      <p:sp>
        <p:nvSpPr>
          <p:cNvPr name="Freeform 30" id="30"/>
          <p:cNvSpPr/>
          <p:nvPr/>
        </p:nvSpPr>
        <p:spPr>
          <a:xfrm flipH="false" flipV="false" rot="0">
            <a:off x="10875953" y="6134199"/>
            <a:ext cx="567006" cy="567006"/>
          </a:xfrm>
          <a:custGeom>
            <a:avLst/>
            <a:gdLst/>
            <a:ahLst/>
            <a:cxnLst/>
            <a:rect r="r" b="b" t="t" l="l"/>
            <a:pathLst>
              <a:path h="567006" w="567006">
                <a:moveTo>
                  <a:pt x="0" y="0"/>
                </a:moveTo>
                <a:lnTo>
                  <a:pt x="567005" y="0"/>
                </a:lnTo>
                <a:lnTo>
                  <a:pt x="567005" y="567006"/>
                </a:lnTo>
                <a:lnTo>
                  <a:pt x="0" y="567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11527763" y="6077977"/>
            <a:ext cx="5795100"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Prénom Nom</a:t>
            </a:r>
          </a:p>
        </p:txBody>
      </p:sp>
      <p:sp>
        <p:nvSpPr>
          <p:cNvPr name="TextBox 32" id="32"/>
          <p:cNvSpPr txBox="true"/>
          <p:nvPr/>
        </p:nvSpPr>
        <p:spPr>
          <a:xfrm rot="0">
            <a:off x="11527763" y="6406029"/>
            <a:ext cx="4596191" cy="339725"/>
          </a:xfrm>
          <a:prstGeom prst="rect">
            <a:avLst/>
          </a:prstGeom>
        </p:spPr>
        <p:txBody>
          <a:bodyPr anchor="t" rtlCol="false" tIns="0" lIns="0" bIns="0" rIns="0">
            <a:spAutoFit/>
          </a:bodyPr>
          <a:lstStyle/>
          <a:p>
            <a:pPr algn="l">
              <a:lnSpc>
                <a:spcPts val="2799"/>
              </a:lnSpc>
            </a:pPr>
            <a:r>
              <a:rPr lang="en-US" sz="1999" spc="29">
                <a:solidFill>
                  <a:srgbClr val="FFFFFF"/>
                </a:solidFill>
                <a:latin typeface="Fira Sans Light"/>
                <a:ea typeface="Fira Sans Light"/>
                <a:cs typeface="Fira Sans Light"/>
                <a:sym typeface="Fira Sans Light"/>
              </a:rPr>
              <a:t>email</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647B54"/>
        </a:solidFill>
      </p:bgPr>
    </p:bg>
    <p:spTree>
      <p:nvGrpSpPr>
        <p:cNvPr id="1" name=""/>
        <p:cNvGrpSpPr/>
        <p:nvPr/>
      </p:nvGrpSpPr>
      <p:grpSpPr>
        <a:xfrm>
          <a:off x="0" y="0"/>
          <a:ext cx="0" cy="0"/>
          <a:chOff x="0" y="0"/>
          <a:chExt cx="0" cy="0"/>
        </a:xfrm>
      </p:grpSpPr>
      <p:sp>
        <p:nvSpPr>
          <p:cNvPr name="Freeform 2" id="2"/>
          <p:cNvSpPr/>
          <p:nvPr/>
        </p:nvSpPr>
        <p:spPr>
          <a:xfrm flipH="false" flipV="false" rot="0">
            <a:off x="8185948" y="0"/>
            <a:ext cx="8180832" cy="5453888"/>
          </a:xfrm>
          <a:custGeom>
            <a:avLst/>
            <a:gdLst/>
            <a:ahLst/>
            <a:cxnLst/>
            <a:rect r="r" b="b" t="t" l="l"/>
            <a:pathLst>
              <a:path h="5453888" w="8180832">
                <a:moveTo>
                  <a:pt x="0" y="0"/>
                </a:moveTo>
                <a:lnTo>
                  <a:pt x="8180832" y="0"/>
                </a:lnTo>
                <a:lnTo>
                  <a:pt x="8180832" y="5453888"/>
                </a:lnTo>
                <a:lnTo>
                  <a:pt x="0" y="5453888"/>
                </a:lnTo>
                <a:lnTo>
                  <a:pt x="0" y="0"/>
                </a:lnTo>
                <a:close/>
              </a:path>
            </a:pathLst>
          </a:custGeom>
          <a:blipFill>
            <a:blip r:embed="rId2"/>
            <a:stretch>
              <a:fillRect l="0" t="0" r="0" b="0"/>
            </a:stretch>
          </a:blipFill>
        </p:spPr>
      </p:sp>
      <p:sp>
        <p:nvSpPr>
          <p:cNvPr name="Freeform 3" id="3"/>
          <p:cNvSpPr/>
          <p:nvPr/>
        </p:nvSpPr>
        <p:spPr>
          <a:xfrm flipH="false" flipV="false" rot="0">
            <a:off x="0" y="0"/>
            <a:ext cx="8185948" cy="5453888"/>
          </a:xfrm>
          <a:custGeom>
            <a:avLst/>
            <a:gdLst/>
            <a:ahLst/>
            <a:cxnLst/>
            <a:rect r="r" b="b" t="t" l="l"/>
            <a:pathLst>
              <a:path h="5453888" w="8185948">
                <a:moveTo>
                  <a:pt x="0" y="0"/>
                </a:moveTo>
                <a:lnTo>
                  <a:pt x="8185948" y="0"/>
                </a:lnTo>
                <a:lnTo>
                  <a:pt x="8185948" y="5453888"/>
                </a:lnTo>
                <a:lnTo>
                  <a:pt x="0" y="5453888"/>
                </a:lnTo>
                <a:lnTo>
                  <a:pt x="0" y="0"/>
                </a:lnTo>
                <a:close/>
              </a:path>
            </a:pathLst>
          </a:custGeom>
          <a:blipFill>
            <a:blip r:embed="rId3"/>
            <a:stretch>
              <a:fillRect l="0" t="0" r="0" b="0"/>
            </a:stretch>
          </a:blipFill>
        </p:spPr>
      </p:sp>
      <p:sp>
        <p:nvSpPr>
          <p:cNvPr name="Freeform 4" id="4"/>
          <p:cNvSpPr/>
          <p:nvPr/>
        </p:nvSpPr>
        <p:spPr>
          <a:xfrm flipH="false" flipV="false" rot="0">
            <a:off x="0" y="4342829"/>
            <a:ext cx="8913472" cy="5944171"/>
          </a:xfrm>
          <a:custGeom>
            <a:avLst/>
            <a:gdLst/>
            <a:ahLst/>
            <a:cxnLst/>
            <a:rect r="r" b="b" t="t" l="l"/>
            <a:pathLst>
              <a:path h="5944171" w="8913472">
                <a:moveTo>
                  <a:pt x="0" y="0"/>
                </a:moveTo>
                <a:lnTo>
                  <a:pt x="8913472" y="0"/>
                </a:lnTo>
                <a:lnTo>
                  <a:pt x="8913472" y="5944171"/>
                </a:lnTo>
                <a:lnTo>
                  <a:pt x="0" y="5944171"/>
                </a:lnTo>
                <a:lnTo>
                  <a:pt x="0" y="0"/>
                </a:lnTo>
                <a:close/>
              </a:path>
            </a:pathLst>
          </a:custGeom>
          <a:blipFill>
            <a:blip r:embed="rId4"/>
            <a:stretch>
              <a:fillRect l="0" t="0" r="0" b="0"/>
            </a:stretch>
          </a:blipFill>
        </p:spPr>
      </p:sp>
      <p:sp>
        <p:nvSpPr>
          <p:cNvPr name="Freeform 5" id="5"/>
          <p:cNvSpPr/>
          <p:nvPr/>
        </p:nvSpPr>
        <p:spPr>
          <a:xfrm flipH="false" flipV="false" rot="0">
            <a:off x="9481076" y="5690792"/>
            <a:ext cx="6885704" cy="4596208"/>
          </a:xfrm>
          <a:custGeom>
            <a:avLst/>
            <a:gdLst/>
            <a:ahLst/>
            <a:cxnLst/>
            <a:rect r="r" b="b" t="t" l="l"/>
            <a:pathLst>
              <a:path h="4596208" w="6885704">
                <a:moveTo>
                  <a:pt x="0" y="0"/>
                </a:moveTo>
                <a:lnTo>
                  <a:pt x="6885704" y="0"/>
                </a:lnTo>
                <a:lnTo>
                  <a:pt x="6885704" y="4596208"/>
                </a:lnTo>
                <a:lnTo>
                  <a:pt x="0" y="4596208"/>
                </a:lnTo>
                <a:lnTo>
                  <a:pt x="0" y="0"/>
                </a:lnTo>
                <a:close/>
              </a:path>
            </a:pathLst>
          </a:custGeom>
          <a:blipFill>
            <a:blip r:embed="rId5"/>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647B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5765302" cy="4323976"/>
          </a:xfrm>
          <a:custGeom>
            <a:avLst/>
            <a:gdLst/>
            <a:ahLst/>
            <a:cxnLst/>
            <a:rect r="r" b="b" t="t" l="l"/>
            <a:pathLst>
              <a:path h="4323976" w="5765302">
                <a:moveTo>
                  <a:pt x="0" y="0"/>
                </a:moveTo>
                <a:lnTo>
                  <a:pt x="5765302" y="0"/>
                </a:lnTo>
                <a:lnTo>
                  <a:pt x="5765302" y="4323976"/>
                </a:lnTo>
                <a:lnTo>
                  <a:pt x="0" y="4323976"/>
                </a:lnTo>
                <a:lnTo>
                  <a:pt x="0" y="0"/>
                </a:lnTo>
                <a:close/>
              </a:path>
            </a:pathLst>
          </a:custGeom>
          <a:blipFill>
            <a:blip r:embed="rId2"/>
            <a:stretch>
              <a:fillRect l="0" t="0" r="0" b="0"/>
            </a:stretch>
          </a:blipFill>
        </p:spPr>
      </p:sp>
      <p:sp>
        <p:nvSpPr>
          <p:cNvPr name="Freeform 3" id="3"/>
          <p:cNvSpPr/>
          <p:nvPr/>
        </p:nvSpPr>
        <p:spPr>
          <a:xfrm flipH="false" flipV="false" rot="0">
            <a:off x="0" y="5690792"/>
            <a:ext cx="6128277" cy="4596208"/>
          </a:xfrm>
          <a:custGeom>
            <a:avLst/>
            <a:gdLst/>
            <a:ahLst/>
            <a:cxnLst/>
            <a:rect r="r" b="b" t="t" l="l"/>
            <a:pathLst>
              <a:path h="4596208" w="6128277">
                <a:moveTo>
                  <a:pt x="0" y="0"/>
                </a:moveTo>
                <a:lnTo>
                  <a:pt x="6128277" y="0"/>
                </a:lnTo>
                <a:lnTo>
                  <a:pt x="6128277" y="4596208"/>
                </a:lnTo>
                <a:lnTo>
                  <a:pt x="0" y="4596208"/>
                </a:lnTo>
                <a:lnTo>
                  <a:pt x="0" y="0"/>
                </a:lnTo>
                <a:close/>
              </a:path>
            </a:pathLst>
          </a:custGeom>
          <a:blipFill>
            <a:blip r:embed="rId3"/>
            <a:stretch>
              <a:fillRect l="0" t="0" r="0" b="0"/>
            </a:stretch>
          </a:blipFill>
        </p:spPr>
      </p:sp>
      <p:sp>
        <p:nvSpPr>
          <p:cNvPr name="Freeform 4" id="4"/>
          <p:cNvSpPr/>
          <p:nvPr/>
        </p:nvSpPr>
        <p:spPr>
          <a:xfrm flipH="false" flipV="false" rot="0">
            <a:off x="4996421" y="4065631"/>
            <a:ext cx="4147579" cy="6221369"/>
          </a:xfrm>
          <a:custGeom>
            <a:avLst/>
            <a:gdLst/>
            <a:ahLst/>
            <a:cxnLst/>
            <a:rect r="r" b="b" t="t" l="l"/>
            <a:pathLst>
              <a:path h="6221369" w="4147579">
                <a:moveTo>
                  <a:pt x="0" y="0"/>
                </a:moveTo>
                <a:lnTo>
                  <a:pt x="4147579" y="0"/>
                </a:lnTo>
                <a:lnTo>
                  <a:pt x="4147579" y="6221369"/>
                </a:lnTo>
                <a:lnTo>
                  <a:pt x="0" y="6221369"/>
                </a:lnTo>
                <a:lnTo>
                  <a:pt x="0" y="0"/>
                </a:lnTo>
                <a:close/>
              </a:path>
            </a:pathLst>
          </a:custGeom>
          <a:blipFill>
            <a:blip r:embed="rId4"/>
            <a:stretch>
              <a:fillRect l="0" t="0" r="0" b="0"/>
            </a:stretch>
          </a:blipFill>
        </p:spPr>
      </p:sp>
      <p:sp>
        <p:nvSpPr>
          <p:cNvPr name="Freeform 5" id="5"/>
          <p:cNvSpPr/>
          <p:nvPr/>
        </p:nvSpPr>
        <p:spPr>
          <a:xfrm flipH="false" flipV="false" rot="0">
            <a:off x="4363555" y="424"/>
            <a:ext cx="3529444" cy="5297477"/>
          </a:xfrm>
          <a:custGeom>
            <a:avLst/>
            <a:gdLst/>
            <a:ahLst/>
            <a:cxnLst/>
            <a:rect r="r" b="b" t="t" l="l"/>
            <a:pathLst>
              <a:path h="5297477" w="3529444">
                <a:moveTo>
                  <a:pt x="0" y="0"/>
                </a:moveTo>
                <a:lnTo>
                  <a:pt x="3529444" y="0"/>
                </a:lnTo>
                <a:lnTo>
                  <a:pt x="3529444" y="5297477"/>
                </a:lnTo>
                <a:lnTo>
                  <a:pt x="0" y="5297477"/>
                </a:lnTo>
                <a:lnTo>
                  <a:pt x="0" y="0"/>
                </a:lnTo>
                <a:close/>
              </a:path>
            </a:pathLst>
          </a:custGeom>
          <a:blipFill>
            <a:blip r:embed="rId5"/>
            <a:stretch>
              <a:fillRect l="0" t="0" r="0" b="0"/>
            </a:stretch>
          </a:blipFill>
        </p:spPr>
      </p:sp>
      <p:sp>
        <p:nvSpPr>
          <p:cNvPr name="Freeform 6" id="6"/>
          <p:cNvSpPr/>
          <p:nvPr/>
        </p:nvSpPr>
        <p:spPr>
          <a:xfrm flipH="false" flipV="false" rot="0">
            <a:off x="9816675" y="-172848"/>
            <a:ext cx="8471325" cy="5644020"/>
          </a:xfrm>
          <a:custGeom>
            <a:avLst/>
            <a:gdLst/>
            <a:ahLst/>
            <a:cxnLst/>
            <a:rect r="r" b="b" t="t" l="l"/>
            <a:pathLst>
              <a:path h="5644020" w="8471325">
                <a:moveTo>
                  <a:pt x="0" y="0"/>
                </a:moveTo>
                <a:lnTo>
                  <a:pt x="8471325" y="0"/>
                </a:lnTo>
                <a:lnTo>
                  <a:pt x="8471325" y="5644020"/>
                </a:lnTo>
                <a:lnTo>
                  <a:pt x="0" y="5644020"/>
                </a:lnTo>
                <a:lnTo>
                  <a:pt x="0" y="0"/>
                </a:lnTo>
                <a:close/>
              </a:path>
            </a:pathLst>
          </a:custGeom>
          <a:blipFill>
            <a:blip r:embed="rId6"/>
            <a:stretch>
              <a:fillRect l="0" t="0" r="0" b="0"/>
            </a:stretch>
          </a:blipFill>
        </p:spPr>
      </p:sp>
      <p:sp>
        <p:nvSpPr>
          <p:cNvPr name="Freeform 7" id="7"/>
          <p:cNvSpPr/>
          <p:nvPr/>
        </p:nvSpPr>
        <p:spPr>
          <a:xfrm flipH="false" flipV="false" rot="0">
            <a:off x="9321398" y="4065631"/>
            <a:ext cx="4144987" cy="6221369"/>
          </a:xfrm>
          <a:custGeom>
            <a:avLst/>
            <a:gdLst/>
            <a:ahLst/>
            <a:cxnLst/>
            <a:rect r="r" b="b" t="t" l="l"/>
            <a:pathLst>
              <a:path h="6221369" w="4144987">
                <a:moveTo>
                  <a:pt x="0" y="0"/>
                </a:moveTo>
                <a:lnTo>
                  <a:pt x="4144987" y="0"/>
                </a:lnTo>
                <a:lnTo>
                  <a:pt x="4144987" y="6221369"/>
                </a:lnTo>
                <a:lnTo>
                  <a:pt x="0" y="6221369"/>
                </a:lnTo>
                <a:lnTo>
                  <a:pt x="0" y="0"/>
                </a:lnTo>
                <a:close/>
              </a:path>
            </a:pathLst>
          </a:custGeom>
          <a:blipFill>
            <a:blip r:embed="rId7"/>
            <a:stretch>
              <a:fillRect l="0" t="0" r="0" b="0"/>
            </a:stretch>
          </a:blipFill>
        </p:spPr>
      </p:sp>
      <p:sp>
        <p:nvSpPr>
          <p:cNvPr name="Freeform 8" id="8"/>
          <p:cNvSpPr/>
          <p:nvPr/>
        </p:nvSpPr>
        <p:spPr>
          <a:xfrm flipH="false" flipV="false" rot="0">
            <a:off x="6749611" y="325151"/>
            <a:ext cx="6245725" cy="4161214"/>
          </a:xfrm>
          <a:custGeom>
            <a:avLst/>
            <a:gdLst/>
            <a:ahLst/>
            <a:cxnLst/>
            <a:rect r="r" b="b" t="t" l="l"/>
            <a:pathLst>
              <a:path h="4161214" w="6245725">
                <a:moveTo>
                  <a:pt x="0" y="0"/>
                </a:moveTo>
                <a:lnTo>
                  <a:pt x="6245725" y="0"/>
                </a:lnTo>
                <a:lnTo>
                  <a:pt x="6245725" y="4161214"/>
                </a:lnTo>
                <a:lnTo>
                  <a:pt x="0" y="4161214"/>
                </a:lnTo>
                <a:lnTo>
                  <a:pt x="0" y="0"/>
                </a:lnTo>
                <a:close/>
              </a:path>
            </a:pathLst>
          </a:custGeom>
          <a:blipFill>
            <a:blip r:embed="rId8"/>
            <a:stretch>
              <a:fillRect l="0" t="0" r="0" b="0"/>
            </a:stretch>
          </a:blipFill>
        </p:spPr>
      </p:sp>
      <p:sp>
        <p:nvSpPr>
          <p:cNvPr name="Freeform 9" id="9"/>
          <p:cNvSpPr/>
          <p:nvPr/>
        </p:nvSpPr>
        <p:spPr>
          <a:xfrm flipH="false" flipV="false" rot="0">
            <a:off x="12746499" y="6165098"/>
            <a:ext cx="5541501" cy="3892904"/>
          </a:xfrm>
          <a:custGeom>
            <a:avLst/>
            <a:gdLst/>
            <a:ahLst/>
            <a:cxnLst/>
            <a:rect r="r" b="b" t="t" l="l"/>
            <a:pathLst>
              <a:path h="3892904" w="5541501">
                <a:moveTo>
                  <a:pt x="0" y="0"/>
                </a:moveTo>
                <a:lnTo>
                  <a:pt x="5541501" y="0"/>
                </a:lnTo>
                <a:lnTo>
                  <a:pt x="5541501" y="3892904"/>
                </a:lnTo>
                <a:lnTo>
                  <a:pt x="0" y="3892904"/>
                </a:lnTo>
                <a:lnTo>
                  <a:pt x="0" y="0"/>
                </a:lnTo>
                <a:close/>
              </a:path>
            </a:pathLst>
          </a:custGeom>
          <a:blipFill>
            <a:blip r:embed="rId9"/>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647B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7182" y="0"/>
            <a:ext cx="3576064" cy="392974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783246" y="0"/>
            <a:ext cx="3911236" cy="336366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460043" y="51842"/>
            <a:ext cx="4192322" cy="3877898"/>
          </a:xfrm>
          <a:prstGeom prst="rect">
            <a:avLst/>
          </a:prstGeom>
        </p:spPr>
      </p:pic>
      <p:sp>
        <p:nvSpPr>
          <p:cNvPr name="Freeform 5" id="5"/>
          <p:cNvSpPr/>
          <p:nvPr/>
        </p:nvSpPr>
        <p:spPr>
          <a:xfrm flipH="false" flipV="false" rot="0">
            <a:off x="13414365" y="193873"/>
            <a:ext cx="3475581" cy="3541994"/>
          </a:xfrm>
          <a:custGeom>
            <a:avLst/>
            <a:gdLst/>
            <a:ahLst/>
            <a:cxnLst/>
            <a:rect r="r" b="b" t="t" l="l"/>
            <a:pathLst>
              <a:path h="3541994" w="3475581">
                <a:moveTo>
                  <a:pt x="0" y="0"/>
                </a:moveTo>
                <a:lnTo>
                  <a:pt x="3475582" y="0"/>
                </a:lnTo>
                <a:lnTo>
                  <a:pt x="3475582" y="3541994"/>
                </a:lnTo>
                <a:lnTo>
                  <a:pt x="0" y="3541994"/>
                </a:lnTo>
                <a:lnTo>
                  <a:pt x="0" y="0"/>
                </a:lnTo>
                <a:close/>
              </a:path>
            </a:pathLst>
          </a:custGeom>
          <a:blipFill>
            <a:blip r:embed="rId5"/>
            <a:stretch>
              <a:fillRect l="0" t="0" r="0" b="0"/>
            </a:stretch>
          </a:blipFill>
        </p:spPr>
      </p:sp>
      <p:sp>
        <p:nvSpPr>
          <p:cNvPr name="Freeform 6" id="6"/>
          <p:cNvSpPr/>
          <p:nvPr/>
        </p:nvSpPr>
        <p:spPr>
          <a:xfrm flipH="false" flipV="false" rot="0">
            <a:off x="8829956" y="4441116"/>
            <a:ext cx="3094128" cy="2677827"/>
          </a:xfrm>
          <a:custGeom>
            <a:avLst/>
            <a:gdLst/>
            <a:ahLst/>
            <a:cxnLst/>
            <a:rect r="r" b="b" t="t" l="l"/>
            <a:pathLst>
              <a:path h="2677827" w="3094128">
                <a:moveTo>
                  <a:pt x="0" y="0"/>
                </a:moveTo>
                <a:lnTo>
                  <a:pt x="3094129" y="0"/>
                </a:lnTo>
                <a:lnTo>
                  <a:pt x="3094129" y="2677827"/>
                </a:lnTo>
                <a:lnTo>
                  <a:pt x="0" y="267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503353" y="7200900"/>
            <a:ext cx="2526798" cy="2209800"/>
          </a:xfrm>
          <a:custGeom>
            <a:avLst/>
            <a:gdLst/>
            <a:ahLst/>
            <a:cxnLst/>
            <a:rect r="r" b="b" t="t" l="l"/>
            <a:pathLst>
              <a:path h="2209800" w="2526798">
                <a:moveTo>
                  <a:pt x="0" y="0"/>
                </a:moveTo>
                <a:lnTo>
                  <a:pt x="2526798" y="0"/>
                </a:lnTo>
                <a:lnTo>
                  <a:pt x="2526798" y="2209800"/>
                </a:lnTo>
                <a:lnTo>
                  <a:pt x="0" y="2209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377021" y="8156760"/>
            <a:ext cx="1672997" cy="1729602"/>
          </a:xfrm>
          <a:custGeom>
            <a:avLst/>
            <a:gdLst/>
            <a:ahLst/>
            <a:cxnLst/>
            <a:rect r="r" b="b" t="t" l="l"/>
            <a:pathLst>
              <a:path h="1729602" w="1672997">
                <a:moveTo>
                  <a:pt x="0" y="0"/>
                </a:moveTo>
                <a:lnTo>
                  <a:pt x="1672996" y="0"/>
                </a:lnTo>
                <a:lnTo>
                  <a:pt x="1672996" y="1729602"/>
                </a:lnTo>
                <a:lnTo>
                  <a:pt x="0" y="17296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852402" y="5143500"/>
            <a:ext cx="1630337" cy="1630337"/>
          </a:xfrm>
          <a:custGeom>
            <a:avLst/>
            <a:gdLst/>
            <a:ahLst/>
            <a:cxnLst/>
            <a:rect r="r" b="b" t="t" l="l"/>
            <a:pathLst>
              <a:path h="1630337" w="1630337">
                <a:moveTo>
                  <a:pt x="0" y="0"/>
                </a:moveTo>
                <a:lnTo>
                  <a:pt x="1630337" y="0"/>
                </a:lnTo>
                <a:lnTo>
                  <a:pt x="1630337" y="1630337"/>
                </a:lnTo>
                <a:lnTo>
                  <a:pt x="0" y="16303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3141233" y="7544856"/>
            <a:ext cx="4683012" cy="2341506"/>
          </a:xfrm>
          <a:custGeom>
            <a:avLst/>
            <a:gdLst/>
            <a:ahLst/>
            <a:cxnLst/>
            <a:rect r="r" b="b" t="t" l="l"/>
            <a:pathLst>
              <a:path h="2341506" w="4683012">
                <a:moveTo>
                  <a:pt x="0" y="0"/>
                </a:moveTo>
                <a:lnTo>
                  <a:pt x="4683012" y="0"/>
                </a:lnTo>
                <a:lnTo>
                  <a:pt x="4683012" y="2341506"/>
                </a:lnTo>
                <a:lnTo>
                  <a:pt x="0" y="234150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849124" y="5143500"/>
            <a:ext cx="2292181" cy="1975443"/>
          </a:xfrm>
          <a:custGeom>
            <a:avLst/>
            <a:gdLst/>
            <a:ahLst/>
            <a:cxnLst/>
            <a:rect r="r" b="b" t="t" l="l"/>
            <a:pathLst>
              <a:path h="1975443" w="2292181">
                <a:moveTo>
                  <a:pt x="0" y="0"/>
                </a:moveTo>
                <a:lnTo>
                  <a:pt x="2292180" y="0"/>
                </a:lnTo>
                <a:lnTo>
                  <a:pt x="2292180" y="1975443"/>
                </a:lnTo>
                <a:lnTo>
                  <a:pt x="0" y="19754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728804" y="7868118"/>
            <a:ext cx="1651837" cy="1694982"/>
          </a:xfrm>
          <a:custGeom>
            <a:avLst/>
            <a:gdLst/>
            <a:ahLst/>
            <a:cxnLst/>
            <a:rect r="r" b="b" t="t" l="l"/>
            <a:pathLst>
              <a:path h="1694982" w="1651837">
                <a:moveTo>
                  <a:pt x="0" y="0"/>
                </a:moveTo>
                <a:lnTo>
                  <a:pt x="1651837" y="0"/>
                </a:lnTo>
                <a:lnTo>
                  <a:pt x="1651837" y="1694982"/>
                </a:lnTo>
                <a:lnTo>
                  <a:pt x="0" y="16949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4097736" y="4441116"/>
            <a:ext cx="2811234" cy="2261839"/>
          </a:xfrm>
          <a:custGeom>
            <a:avLst/>
            <a:gdLst/>
            <a:ahLst/>
            <a:cxnLst/>
            <a:rect r="r" b="b" t="t" l="l"/>
            <a:pathLst>
              <a:path h="2261839" w="2811234">
                <a:moveTo>
                  <a:pt x="0" y="0"/>
                </a:moveTo>
                <a:lnTo>
                  <a:pt x="2811234" y="0"/>
                </a:lnTo>
                <a:lnTo>
                  <a:pt x="2811234" y="2261839"/>
                </a:lnTo>
                <a:lnTo>
                  <a:pt x="0" y="226183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5152156" y="3371437"/>
            <a:ext cx="2619286" cy="2759784"/>
          </a:xfrm>
          <a:custGeom>
            <a:avLst/>
            <a:gdLst/>
            <a:ahLst/>
            <a:cxnLst/>
            <a:rect r="r" b="b" t="t" l="l"/>
            <a:pathLst>
              <a:path h="2759784" w="2619286">
                <a:moveTo>
                  <a:pt x="0" y="0"/>
                </a:moveTo>
                <a:lnTo>
                  <a:pt x="2619286" y="0"/>
                </a:lnTo>
                <a:lnTo>
                  <a:pt x="2619286" y="2759785"/>
                </a:lnTo>
                <a:lnTo>
                  <a:pt x="0" y="275978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10127942" y="2383716"/>
            <a:ext cx="3592286" cy="2057400"/>
          </a:xfrm>
          <a:custGeom>
            <a:avLst/>
            <a:gdLst/>
            <a:ahLst/>
            <a:cxnLst/>
            <a:rect r="r" b="b" t="t" l="l"/>
            <a:pathLst>
              <a:path h="2057400" w="3592286">
                <a:moveTo>
                  <a:pt x="0" y="0"/>
                </a:moveTo>
                <a:lnTo>
                  <a:pt x="3592286" y="0"/>
                </a:lnTo>
                <a:lnTo>
                  <a:pt x="3592286" y="2057400"/>
                </a:lnTo>
                <a:lnTo>
                  <a:pt x="0" y="20574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0">
            <a:off x="10392351" y="6555983"/>
            <a:ext cx="3882868" cy="1749817"/>
          </a:xfrm>
          <a:custGeom>
            <a:avLst/>
            <a:gdLst/>
            <a:ahLst/>
            <a:cxnLst/>
            <a:rect r="r" b="b" t="t" l="l"/>
            <a:pathLst>
              <a:path h="1749817" w="3882868">
                <a:moveTo>
                  <a:pt x="0" y="0"/>
                </a:moveTo>
                <a:lnTo>
                  <a:pt x="3882868" y="0"/>
                </a:lnTo>
                <a:lnTo>
                  <a:pt x="3882868" y="1749817"/>
                </a:lnTo>
                <a:lnTo>
                  <a:pt x="0" y="1749817"/>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pic>
        <p:nvPicPr>
          <p:cNvPr name="Picture 17" id="17"/>
          <p:cNvPicPr>
            <a:picLocks noChangeAspect="true"/>
          </p:cNvPicPr>
          <p:nvPr/>
        </p:nvPicPr>
        <p:blipFill>
          <a:blip r:embed="rId28"/>
          <a:stretch>
            <a:fillRect/>
          </a:stretch>
        </p:blipFill>
        <p:spPr>
          <a:xfrm rot="0">
            <a:off x="1960596" y="6137688"/>
            <a:ext cx="3645300" cy="2126425"/>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647B54"/>
        </a:solidFill>
      </p:bgPr>
    </p:bg>
    <p:spTree>
      <p:nvGrpSpPr>
        <p:cNvPr id="1" name=""/>
        <p:cNvGrpSpPr/>
        <p:nvPr/>
      </p:nvGrpSpPr>
      <p:grpSpPr>
        <a:xfrm>
          <a:off x="0" y="0"/>
          <a:ext cx="0" cy="0"/>
          <a:chOff x="0" y="0"/>
          <a:chExt cx="0" cy="0"/>
        </a:xfrm>
      </p:grpSpPr>
      <p:sp>
        <p:nvSpPr>
          <p:cNvPr name="Freeform 2" id="2"/>
          <p:cNvSpPr/>
          <p:nvPr/>
        </p:nvSpPr>
        <p:spPr>
          <a:xfrm flipH="false" flipV="false" rot="0">
            <a:off x="300265" y="232443"/>
            <a:ext cx="4493948" cy="2853657"/>
          </a:xfrm>
          <a:custGeom>
            <a:avLst/>
            <a:gdLst/>
            <a:ahLst/>
            <a:cxnLst/>
            <a:rect r="r" b="b" t="t" l="l"/>
            <a:pathLst>
              <a:path h="2853657" w="4493948">
                <a:moveTo>
                  <a:pt x="0" y="0"/>
                </a:moveTo>
                <a:lnTo>
                  <a:pt x="4493948" y="0"/>
                </a:lnTo>
                <a:lnTo>
                  <a:pt x="4493948" y="2853657"/>
                </a:lnTo>
                <a:lnTo>
                  <a:pt x="0" y="2853657"/>
                </a:lnTo>
                <a:lnTo>
                  <a:pt x="0" y="0"/>
                </a:lnTo>
                <a:close/>
              </a:path>
            </a:pathLst>
          </a:custGeom>
          <a:blipFill>
            <a:blip r:embed="rId2"/>
            <a:stretch>
              <a:fillRect l="0" t="0" r="0" b="0"/>
            </a:stretch>
          </a:blipFill>
        </p:spPr>
      </p:sp>
      <p:sp>
        <p:nvSpPr>
          <p:cNvPr name="Freeform 3" id="3"/>
          <p:cNvSpPr/>
          <p:nvPr/>
        </p:nvSpPr>
        <p:spPr>
          <a:xfrm flipH="false" flipV="false" rot="0">
            <a:off x="300265" y="3381061"/>
            <a:ext cx="5550988" cy="3524877"/>
          </a:xfrm>
          <a:custGeom>
            <a:avLst/>
            <a:gdLst/>
            <a:ahLst/>
            <a:cxnLst/>
            <a:rect r="r" b="b" t="t" l="l"/>
            <a:pathLst>
              <a:path h="3524877" w="5550988">
                <a:moveTo>
                  <a:pt x="0" y="0"/>
                </a:moveTo>
                <a:lnTo>
                  <a:pt x="5550988" y="0"/>
                </a:lnTo>
                <a:lnTo>
                  <a:pt x="5550988" y="3524878"/>
                </a:lnTo>
                <a:lnTo>
                  <a:pt x="0" y="3524878"/>
                </a:lnTo>
                <a:lnTo>
                  <a:pt x="0" y="0"/>
                </a:lnTo>
                <a:close/>
              </a:path>
            </a:pathLst>
          </a:custGeom>
          <a:blipFill>
            <a:blip r:embed="rId3"/>
            <a:stretch>
              <a:fillRect l="0" t="0" r="0" b="0"/>
            </a:stretch>
          </a:blipFill>
        </p:spPr>
      </p:sp>
      <p:sp>
        <p:nvSpPr>
          <p:cNvPr name="Freeform 4" id="4"/>
          <p:cNvSpPr/>
          <p:nvPr/>
        </p:nvSpPr>
        <p:spPr>
          <a:xfrm flipH="false" flipV="false" rot="0">
            <a:off x="5704301" y="600288"/>
            <a:ext cx="5826396" cy="3561384"/>
          </a:xfrm>
          <a:custGeom>
            <a:avLst/>
            <a:gdLst/>
            <a:ahLst/>
            <a:cxnLst/>
            <a:rect r="r" b="b" t="t" l="l"/>
            <a:pathLst>
              <a:path h="3561384" w="5826396">
                <a:moveTo>
                  <a:pt x="0" y="0"/>
                </a:moveTo>
                <a:lnTo>
                  <a:pt x="5826396" y="0"/>
                </a:lnTo>
                <a:lnTo>
                  <a:pt x="5826396" y="3561384"/>
                </a:lnTo>
                <a:lnTo>
                  <a:pt x="0" y="3561384"/>
                </a:lnTo>
                <a:lnTo>
                  <a:pt x="0" y="0"/>
                </a:lnTo>
                <a:close/>
              </a:path>
            </a:pathLst>
          </a:custGeom>
          <a:blipFill>
            <a:blip r:embed="rId4"/>
            <a:stretch>
              <a:fillRect l="0" t="0" r="0" b="0"/>
            </a:stretch>
          </a:blipFill>
        </p:spPr>
      </p:sp>
      <p:sp>
        <p:nvSpPr>
          <p:cNvPr name="Freeform 5" id="5"/>
          <p:cNvSpPr/>
          <p:nvPr/>
        </p:nvSpPr>
        <p:spPr>
          <a:xfrm flipH="false" flipV="false" rot="0">
            <a:off x="10415220" y="2853657"/>
            <a:ext cx="6187669" cy="4114800"/>
          </a:xfrm>
          <a:custGeom>
            <a:avLst/>
            <a:gdLst/>
            <a:ahLst/>
            <a:cxnLst/>
            <a:rect r="r" b="b" t="t" l="l"/>
            <a:pathLst>
              <a:path h="4114800" w="6187669">
                <a:moveTo>
                  <a:pt x="0" y="0"/>
                </a:moveTo>
                <a:lnTo>
                  <a:pt x="6187669" y="0"/>
                </a:lnTo>
                <a:lnTo>
                  <a:pt x="618766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702942" y="6362595"/>
            <a:ext cx="3829032" cy="2895705"/>
          </a:xfrm>
          <a:custGeom>
            <a:avLst/>
            <a:gdLst/>
            <a:ahLst/>
            <a:cxnLst/>
            <a:rect r="r" b="b" t="t" l="l"/>
            <a:pathLst>
              <a:path h="2895705" w="3829032">
                <a:moveTo>
                  <a:pt x="0" y="0"/>
                </a:moveTo>
                <a:lnTo>
                  <a:pt x="3829032" y="0"/>
                </a:lnTo>
                <a:lnTo>
                  <a:pt x="3829032" y="2895705"/>
                </a:lnTo>
                <a:lnTo>
                  <a:pt x="0" y="2895705"/>
                </a:lnTo>
                <a:lnTo>
                  <a:pt x="0" y="0"/>
                </a:lnTo>
                <a:close/>
              </a:path>
            </a:pathLst>
          </a:custGeom>
          <a:blipFill>
            <a:blip r:embed="rId7"/>
            <a:stretch>
              <a:fillRect l="0" t="0" r="0" b="0"/>
            </a:stretch>
          </a:blipFill>
        </p:spPr>
      </p:sp>
      <p:sp>
        <p:nvSpPr>
          <p:cNvPr name="Freeform 7" id="7"/>
          <p:cNvSpPr/>
          <p:nvPr/>
        </p:nvSpPr>
        <p:spPr>
          <a:xfrm flipH="false" flipV="false" rot="0">
            <a:off x="5805420" y="3086100"/>
            <a:ext cx="6677160" cy="4114800"/>
          </a:xfrm>
          <a:custGeom>
            <a:avLst/>
            <a:gdLst/>
            <a:ahLst/>
            <a:cxnLst/>
            <a:rect r="r" b="b" t="t" l="l"/>
            <a:pathLst>
              <a:path h="4114800" w="6677160">
                <a:moveTo>
                  <a:pt x="0" y="0"/>
                </a:moveTo>
                <a:lnTo>
                  <a:pt x="6677160" y="0"/>
                </a:lnTo>
                <a:lnTo>
                  <a:pt x="667716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482580" y="6105723"/>
            <a:ext cx="5369210" cy="3409449"/>
          </a:xfrm>
          <a:custGeom>
            <a:avLst/>
            <a:gdLst/>
            <a:ahLst/>
            <a:cxnLst/>
            <a:rect r="r" b="b" t="t" l="l"/>
            <a:pathLst>
              <a:path h="3409449" w="5369210">
                <a:moveTo>
                  <a:pt x="0" y="0"/>
                </a:moveTo>
                <a:lnTo>
                  <a:pt x="5369210" y="0"/>
                </a:lnTo>
                <a:lnTo>
                  <a:pt x="5369210" y="3409449"/>
                </a:lnTo>
                <a:lnTo>
                  <a:pt x="0" y="3409449"/>
                </a:lnTo>
                <a:lnTo>
                  <a:pt x="0" y="0"/>
                </a:lnTo>
                <a:close/>
              </a:path>
            </a:pathLst>
          </a:custGeom>
          <a:blipFill>
            <a:blip r:embed="rId10"/>
            <a:stretch>
              <a:fillRect l="0" t="0" r="0" b="0"/>
            </a:stretch>
          </a:blipFill>
        </p:spPr>
      </p:sp>
      <p:sp>
        <p:nvSpPr>
          <p:cNvPr name="Freeform 9" id="9"/>
          <p:cNvSpPr/>
          <p:nvPr/>
        </p:nvSpPr>
        <p:spPr>
          <a:xfrm flipH="false" flipV="false" rot="0">
            <a:off x="906691" y="6968457"/>
            <a:ext cx="4338135" cy="2895705"/>
          </a:xfrm>
          <a:custGeom>
            <a:avLst/>
            <a:gdLst/>
            <a:ahLst/>
            <a:cxnLst/>
            <a:rect r="r" b="b" t="t" l="l"/>
            <a:pathLst>
              <a:path h="2895705" w="4338135">
                <a:moveTo>
                  <a:pt x="0" y="0"/>
                </a:moveTo>
                <a:lnTo>
                  <a:pt x="4338136" y="0"/>
                </a:lnTo>
                <a:lnTo>
                  <a:pt x="4338136" y="2895705"/>
                </a:lnTo>
                <a:lnTo>
                  <a:pt x="0" y="2895705"/>
                </a:lnTo>
                <a:lnTo>
                  <a:pt x="0" y="0"/>
                </a:lnTo>
                <a:close/>
              </a:path>
            </a:pathLst>
          </a:custGeom>
          <a:blipFill>
            <a:blip r:embed="rId11"/>
            <a:stretch>
              <a:fillRect l="0" t="0" r="0" b="0"/>
            </a:stretch>
          </a:blipFill>
        </p:spPr>
      </p:sp>
      <p:sp>
        <p:nvSpPr>
          <p:cNvPr name="Freeform 10" id="10"/>
          <p:cNvSpPr/>
          <p:nvPr/>
        </p:nvSpPr>
        <p:spPr>
          <a:xfrm flipH="false" flipV="false" rot="0">
            <a:off x="10609118" y="0"/>
            <a:ext cx="6650182" cy="4114800"/>
          </a:xfrm>
          <a:custGeom>
            <a:avLst/>
            <a:gdLst/>
            <a:ahLst/>
            <a:cxnLst/>
            <a:rect r="r" b="b" t="t" l="l"/>
            <a:pathLst>
              <a:path h="4114800" w="6650182">
                <a:moveTo>
                  <a:pt x="0" y="0"/>
                </a:moveTo>
                <a:lnTo>
                  <a:pt x="6650182" y="0"/>
                </a:lnTo>
                <a:lnTo>
                  <a:pt x="665018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6861983" y="6474384"/>
            <a:ext cx="4564034" cy="3040788"/>
          </a:xfrm>
          <a:custGeom>
            <a:avLst/>
            <a:gdLst/>
            <a:ahLst/>
            <a:cxnLst/>
            <a:rect r="r" b="b" t="t" l="l"/>
            <a:pathLst>
              <a:path h="3040788" w="4564034">
                <a:moveTo>
                  <a:pt x="0" y="0"/>
                </a:moveTo>
                <a:lnTo>
                  <a:pt x="4564034" y="0"/>
                </a:lnTo>
                <a:lnTo>
                  <a:pt x="4564034" y="3040788"/>
                </a:lnTo>
                <a:lnTo>
                  <a:pt x="0" y="3040788"/>
                </a:lnTo>
                <a:lnTo>
                  <a:pt x="0" y="0"/>
                </a:lnTo>
                <a:close/>
              </a:path>
            </a:pathLst>
          </a:custGeom>
          <a:blipFill>
            <a:blip r:embed="rId14"/>
            <a:stretch>
              <a:fillRect l="0" t="0" r="0" b="0"/>
            </a:stretch>
          </a:blipFill>
        </p:spPr>
      </p:sp>
      <p:sp>
        <p:nvSpPr>
          <p:cNvPr name="Freeform 12" id="12"/>
          <p:cNvSpPr/>
          <p:nvPr/>
        </p:nvSpPr>
        <p:spPr>
          <a:xfrm flipH="false" flipV="false" rot="0">
            <a:off x="8126414" y="6665512"/>
            <a:ext cx="6118479" cy="3885234"/>
          </a:xfrm>
          <a:custGeom>
            <a:avLst/>
            <a:gdLst/>
            <a:ahLst/>
            <a:cxnLst/>
            <a:rect r="r" b="b" t="t" l="l"/>
            <a:pathLst>
              <a:path h="3885234" w="6118479">
                <a:moveTo>
                  <a:pt x="0" y="0"/>
                </a:moveTo>
                <a:lnTo>
                  <a:pt x="6118479" y="0"/>
                </a:lnTo>
                <a:lnTo>
                  <a:pt x="6118479" y="3885234"/>
                </a:lnTo>
                <a:lnTo>
                  <a:pt x="0" y="3885234"/>
                </a:lnTo>
                <a:lnTo>
                  <a:pt x="0" y="0"/>
                </a:lnTo>
                <a:close/>
              </a:path>
            </a:pathLst>
          </a:custGeom>
          <a:blipFill>
            <a:blip r:embed="rId15"/>
            <a:stretch>
              <a:fillRect l="0" t="0" r="0" b="0"/>
            </a:stretch>
          </a:blipFill>
        </p:spPr>
      </p:sp>
      <p:sp>
        <p:nvSpPr>
          <p:cNvPr name="Freeform 13" id="13"/>
          <p:cNvSpPr/>
          <p:nvPr/>
        </p:nvSpPr>
        <p:spPr>
          <a:xfrm flipH="false" flipV="false" rot="0">
            <a:off x="5957820" y="3238500"/>
            <a:ext cx="6623421" cy="4114800"/>
          </a:xfrm>
          <a:custGeom>
            <a:avLst/>
            <a:gdLst/>
            <a:ahLst/>
            <a:cxnLst/>
            <a:rect r="r" b="b" t="t" l="l"/>
            <a:pathLst>
              <a:path h="4114800" w="6623421">
                <a:moveTo>
                  <a:pt x="0" y="0"/>
                </a:moveTo>
                <a:lnTo>
                  <a:pt x="6623420" y="0"/>
                </a:lnTo>
                <a:lnTo>
                  <a:pt x="662342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43184" y="2906870"/>
            <a:ext cx="12227747" cy="6619030"/>
            <a:chOff x="0" y="0"/>
            <a:chExt cx="3220477" cy="1743284"/>
          </a:xfrm>
        </p:grpSpPr>
        <p:sp>
          <p:nvSpPr>
            <p:cNvPr name="Freeform 3" id="3"/>
            <p:cNvSpPr/>
            <p:nvPr/>
          </p:nvSpPr>
          <p:spPr>
            <a:xfrm flipH="false" flipV="false" rot="0">
              <a:off x="0" y="0"/>
              <a:ext cx="3220477" cy="1743284"/>
            </a:xfrm>
            <a:custGeom>
              <a:avLst/>
              <a:gdLst/>
              <a:ahLst/>
              <a:cxnLst/>
              <a:rect r="r" b="b" t="t" l="l"/>
              <a:pathLst>
                <a:path h="1743284" w="3220477">
                  <a:moveTo>
                    <a:pt x="0" y="0"/>
                  </a:moveTo>
                  <a:lnTo>
                    <a:pt x="3220477" y="0"/>
                  </a:lnTo>
                  <a:lnTo>
                    <a:pt x="3220477" y="1743284"/>
                  </a:lnTo>
                  <a:lnTo>
                    <a:pt x="0" y="1743284"/>
                  </a:lnTo>
                  <a:close/>
                </a:path>
              </a:pathLst>
            </a:custGeom>
            <a:solidFill>
              <a:srgbClr val="38522F">
                <a:alpha val="77647"/>
              </a:srgbClr>
            </a:solidFill>
          </p:spPr>
        </p:sp>
        <p:sp>
          <p:nvSpPr>
            <p:cNvPr name="TextBox 4" id="4"/>
            <p:cNvSpPr txBox="true"/>
            <p:nvPr/>
          </p:nvSpPr>
          <p:spPr>
            <a:xfrm>
              <a:off x="0" y="-38100"/>
              <a:ext cx="3220477" cy="178138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3731242"/>
            <a:ext cx="5381110" cy="5559406"/>
            <a:chOff x="0" y="0"/>
            <a:chExt cx="7174813" cy="7412541"/>
          </a:xfrm>
        </p:grpSpPr>
        <p:pic>
          <p:nvPicPr>
            <p:cNvPr name="Picture 6" id="6"/>
            <p:cNvPicPr>
              <a:picLocks noChangeAspect="true"/>
            </p:cNvPicPr>
            <p:nvPr/>
          </p:nvPicPr>
          <p:blipFill>
            <a:blip r:embed="rId3"/>
            <a:srcRect l="17755" t="0" r="17755" b="0"/>
            <a:stretch>
              <a:fillRect/>
            </a:stretch>
          </p:blipFill>
          <p:spPr>
            <a:xfrm flipH="false" flipV="false">
              <a:off x="0" y="0"/>
              <a:ext cx="7174813" cy="7412541"/>
            </a:xfrm>
            <a:prstGeom prst="rect">
              <a:avLst/>
            </a:prstGeom>
          </p:spPr>
        </p:pic>
      </p:grpSp>
      <p:sp>
        <p:nvSpPr>
          <p:cNvPr name="Freeform 7" id="7"/>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3986363" y="-4259021"/>
            <a:ext cx="4745284" cy="5287721"/>
            <a:chOff x="0" y="0"/>
            <a:chExt cx="1249787" cy="1392651"/>
          </a:xfrm>
        </p:grpSpPr>
        <p:sp>
          <p:nvSpPr>
            <p:cNvPr name="Freeform 9" id="9"/>
            <p:cNvSpPr/>
            <p:nvPr/>
          </p:nvSpPr>
          <p:spPr>
            <a:xfrm flipH="false" flipV="false" rot="0">
              <a:off x="0" y="0"/>
              <a:ext cx="1249787" cy="1392651"/>
            </a:xfrm>
            <a:custGeom>
              <a:avLst/>
              <a:gdLst/>
              <a:ahLst/>
              <a:cxnLst/>
              <a:rect r="r" b="b" t="t" l="l"/>
              <a:pathLst>
                <a:path h="1392651" w="1249787">
                  <a:moveTo>
                    <a:pt x="0" y="0"/>
                  </a:moveTo>
                  <a:lnTo>
                    <a:pt x="1249787" y="0"/>
                  </a:lnTo>
                  <a:lnTo>
                    <a:pt x="1249787" y="1392651"/>
                  </a:lnTo>
                  <a:lnTo>
                    <a:pt x="0" y="1392651"/>
                  </a:lnTo>
                  <a:close/>
                </a:path>
              </a:pathLst>
            </a:custGeom>
            <a:solidFill>
              <a:srgbClr val="E8E8E8"/>
            </a:solidFill>
          </p:spPr>
        </p:sp>
        <p:sp>
          <p:nvSpPr>
            <p:cNvPr name="TextBox 10" id="10"/>
            <p:cNvSpPr txBox="true"/>
            <p:nvPr/>
          </p:nvSpPr>
          <p:spPr>
            <a:xfrm>
              <a:off x="0" y="-38100"/>
              <a:ext cx="1249787" cy="143075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820503" y="7245839"/>
            <a:ext cx="2266513" cy="1571655"/>
            <a:chOff x="0" y="0"/>
            <a:chExt cx="596942" cy="413934"/>
          </a:xfrm>
        </p:grpSpPr>
        <p:sp>
          <p:nvSpPr>
            <p:cNvPr name="Freeform 12" id="12"/>
            <p:cNvSpPr/>
            <p:nvPr/>
          </p:nvSpPr>
          <p:spPr>
            <a:xfrm flipH="false" flipV="false" rot="0">
              <a:off x="0" y="0"/>
              <a:ext cx="596942" cy="413934"/>
            </a:xfrm>
            <a:custGeom>
              <a:avLst/>
              <a:gdLst/>
              <a:ahLst/>
              <a:cxnLst/>
              <a:rect r="r" b="b" t="t" l="l"/>
              <a:pathLst>
                <a:path h="413934" w="596942">
                  <a:moveTo>
                    <a:pt x="0" y="0"/>
                  </a:moveTo>
                  <a:lnTo>
                    <a:pt x="596942" y="0"/>
                  </a:lnTo>
                  <a:lnTo>
                    <a:pt x="596942" y="413934"/>
                  </a:lnTo>
                  <a:lnTo>
                    <a:pt x="0" y="413934"/>
                  </a:lnTo>
                  <a:close/>
                </a:path>
              </a:pathLst>
            </a:custGeom>
            <a:solidFill>
              <a:srgbClr val="FFFFFF"/>
            </a:solidFill>
          </p:spPr>
        </p:sp>
        <p:sp>
          <p:nvSpPr>
            <p:cNvPr name="TextBox 13" id="13"/>
            <p:cNvSpPr txBox="true"/>
            <p:nvPr/>
          </p:nvSpPr>
          <p:spPr>
            <a:xfrm>
              <a:off x="0" y="-38100"/>
              <a:ext cx="596942" cy="45203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427092" y="7217003"/>
            <a:ext cx="10398040" cy="1541381"/>
          </a:xfrm>
          <a:prstGeom prst="rect">
            <a:avLst/>
          </a:prstGeom>
        </p:spPr>
        <p:txBody>
          <a:bodyPr anchor="t" rtlCol="false" tIns="0" lIns="0" bIns="0" rIns="0">
            <a:spAutoFit/>
          </a:bodyPr>
          <a:lstStyle/>
          <a:p>
            <a:pPr algn="l">
              <a:lnSpc>
                <a:spcPts val="3095"/>
              </a:lnSpc>
            </a:pPr>
          </a:p>
          <a:p>
            <a:pPr algn="l">
              <a:lnSpc>
                <a:spcPts val="3095"/>
              </a:lnSpc>
            </a:pPr>
            <a:r>
              <a:rPr lang="en-US" sz="2381">
                <a:solidFill>
                  <a:srgbClr val="FFFFFF"/>
                </a:solidFill>
                <a:latin typeface="Garet"/>
                <a:ea typeface="Garet"/>
                <a:cs typeface="Garet"/>
                <a:sym typeface="Garet"/>
              </a:rPr>
              <a:t>           </a:t>
            </a:r>
            <a:r>
              <a:rPr lang="en-US" sz="2381">
                <a:solidFill>
                  <a:srgbClr val="FFFFFF"/>
                </a:solidFill>
                <a:latin typeface="Garet Bold"/>
                <a:ea typeface="Garet Bold"/>
                <a:cs typeface="Garet Bold"/>
                <a:sym typeface="Garet Bold"/>
              </a:rPr>
              <a:t>Second dataset du Forum Economique Mondial (WEF) : </a:t>
            </a:r>
          </a:p>
          <a:p>
            <a:pPr algn="l">
              <a:lnSpc>
                <a:spcPts val="3095"/>
              </a:lnSpc>
            </a:pPr>
            <a:r>
              <a:rPr lang="en-US" sz="2381">
                <a:solidFill>
                  <a:srgbClr val="FFFFFF"/>
                </a:solidFill>
                <a:latin typeface="Garet"/>
                <a:ea typeface="Garet"/>
                <a:cs typeface="Garet"/>
                <a:sym typeface="Garet"/>
              </a:rPr>
              <a:t>Evalue sur plus de 160 critères la santé et compétitivité des économies mondiales de 2007 à 2017.</a:t>
            </a:r>
          </a:p>
        </p:txBody>
      </p:sp>
      <p:pic>
        <p:nvPicPr>
          <p:cNvPr name="Picture 15" id="15"/>
          <p:cNvPicPr>
            <a:picLocks noChangeAspect="true"/>
          </p:cNvPicPr>
          <p:nvPr/>
        </p:nvPicPr>
        <p:blipFill>
          <a:blip r:embed="rId6"/>
          <a:stretch>
            <a:fillRect/>
          </a:stretch>
        </p:blipFill>
        <p:spPr>
          <a:xfrm rot="0">
            <a:off x="6419063" y="7271943"/>
            <a:ext cx="695963" cy="695963"/>
          </a:xfrm>
          <a:prstGeom prst="rect">
            <a:avLst/>
          </a:prstGeom>
        </p:spPr>
      </p:pic>
      <p:sp>
        <p:nvSpPr>
          <p:cNvPr name="Freeform 16" id="16"/>
          <p:cNvSpPr/>
          <p:nvPr/>
        </p:nvSpPr>
        <p:spPr>
          <a:xfrm flipH="false" flipV="false" rot="0">
            <a:off x="4634074" y="7655256"/>
            <a:ext cx="1218220" cy="752822"/>
          </a:xfrm>
          <a:custGeom>
            <a:avLst/>
            <a:gdLst/>
            <a:ahLst/>
            <a:cxnLst/>
            <a:rect r="r" b="b" t="t" l="l"/>
            <a:pathLst>
              <a:path h="752822" w="1218220">
                <a:moveTo>
                  <a:pt x="0" y="0"/>
                </a:moveTo>
                <a:lnTo>
                  <a:pt x="1218220" y="0"/>
                </a:lnTo>
                <a:lnTo>
                  <a:pt x="1218220" y="752822"/>
                </a:lnTo>
                <a:lnTo>
                  <a:pt x="0" y="752822"/>
                </a:lnTo>
                <a:lnTo>
                  <a:pt x="0" y="0"/>
                </a:lnTo>
                <a:close/>
              </a:path>
            </a:pathLst>
          </a:custGeom>
          <a:blipFill>
            <a:blip r:embed="rId7"/>
            <a:stretch>
              <a:fillRect l="0" t="0" r="0" b="0"/>
            </a:stretch>
          </a:blipFill>
        </p:spPr>
      </p:sp>
      <p:sp>
        <p:nvSpPr>
          <p:cNvPr name="TextBox 17" id="17"/>
          <p:cNvSpPr txBox="true"/>
          <p:nvPr/>
        </p:nvSpPr>
        <p:spPr>
          <a:xfrm rot="0">
            <a:off x="2147062" y="1334598"/>
            <a:ext cx="2547040"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Indicateurs</a:t>
            </a:r>
          </a:p>
        </p:txBody>
      </p:sp>
      <p:sp>
        <p:nvSpPr>
          <p:cNvPr name="TextBox 18" id="18"/>
          <p:cNvSpPr txBox="true"/>
          <p:nvPr/>
        </p:nvSpPr>
        <p:spPr>
          <a:xfrm rot="0">
            <a:off x="6004040" y="3721717"/>
            <a:ext cx="10830369" cy="2322449"/>
          </a:xfrm>
          <a:prstGeom prst="rect">
            <a:avLst/>
          </a:prstGeom>
        </p:spPr>
        <p:txBody>
          <a:bodyPr anchor="t" rtlCol="false" tIns="0" lIns="0" bIns="0" rIns="0">
            <a:spAutoFit/>
          </a:bodyPr>
          <a:lstStyle/>
          <a:p>
            <a:pPr algn="l">
              <a:lnSpc>
                <a:spcPts val="3093"/>
              </a:lnSpc>
            </a:pPr>
            <a:r>
              <a:rPr lang="en-US" sz="2379">
                <a:solidFill>
                  <a:srgbClr val="FFFFFF"/>
                </a:solidFill>
                <a:latin typeface="Garet"/>
                <a:ea typeface="Garet"/>
                <a:cs typeface="Garet"/>
                <a:sym typeface="Garet"/>
              </a:rPr>
              <a:t>Le </a:t>
            </a:r>
            <a:r>
              <a:rPr lang="en-US" sz="2379">
                <a:solidFill>
                  <a:srgbClr val="FFFFFF"/>
                </a:solidFill>
                <a:latin typeface="Garet Bold"/>
                <a:ea typeface="Garet Bold"/>
                <a:cs typeface="Garet Bold"/>
                <a:sym typeface="Garet Bold"/>
              </a:rPr>
              <a:t>PBI (Produit Intérieur Brut)</a:t>
            </a:r>
            <a:r>
              <a:rPr lang="en-US" sz="2379">
                <a:solidFill>
                  <a:srgbClr val="FFFFFF"/>
                </a:solidFill>
                <a:latin typeface="Garet"/>
                <a:ea typeface="Garet"/>
                <a:cs typeface="Garet"/>
                <a:sym typeface="Garet"/>
              </a:rPr>
              <a:t> : principal indicateur de la performance économique d’un pays et de son niveau de richesse.</a:t>
            </a:r>
          </a:p>
          <a:p>
            <a:pPr algn="l">
              <a:lnSpc>
                <a:spcPts val="3093"/>
              </a:lnSpc>
            </a:pPr>
          </a:p>
          <a:p>
            <a:pPr algn="l">
              <a:lnSpc>
                <a:spcPts val="3093"/>
              </a:lnSpc>
            </a:pPr>
            <a:r>
              <a:rPr lang="en-US" sz="2379">
                <a:solidFill>
                  <a:srgbClr val="FFFFFF"/>
                </a:solidFill>
                <a:latin typeface="Garet"/>
                <a:ea typeface="Garet"/>
                <a:cs typeface="Garet"/>
                <a:sym typeface="Garet"/>
              </a:rPr>
              <a:t>Le </a:t>
            </a:r>
            <a:r>
              <a:rPr lang="en-US" sz="2379">
                <a:solidFill>
                  <a:srgbClr val="FFFFFF"/>
                </a:solidFill>
                <a:latin typeface="Garet Bold"/>
                <a:ea typeface="Garet Bold"/>
                <a:cs typeface="Garet Bold"/>
                <a:sym typeface="Garet Bold"/>
              </a:rPr>
              <a:t>GCI (Global Competitivness Index)</a:t>
            </a:r>
            <a:r>
              <a:rPr lang="en-US" sz="2379">
                <a:solidFill>
                  <a:srgbClr val="FFFFFF"/>
                </a:solidFill>
                <a:latin typeface="Garet"/>
                <a:ea typeface="Garet"/>
                <a:cs typeface="Garet"/>
                <a:sym typeface="Garet"/>
              </a:rPr>
              <a:t> : indice de mesure de la capacité d’un pays à fournir des niveaux élevés de prospérité à ses citoyens. Le GCI repose sur 12 pilliers de notation.</a:t>
            </a:r>
          </a:p>
        </p:txBody>
      </p:sp>
      <p:sp>
        <p:nvSpPr>
          <p:cNvPr name="TextBox 19" id="19"/>
          <p:cNvSpPr txBox="true"/>
          <p:nvPr/>
        </p:nvSpPr>
        <p:spPr>
          <a:xfrm rot="0">
            <a:off x="6004040" y="2011535"/>
            <a:ext cx="12071026" cy="719582"/>
          </a:xfrm>
          <a:prstGeom prst="rect">
            <a:avLst/>
          </a:prstGeom>
        </p:spPr>
        <p:txBody>
          <a:bodyPr anchor="t" rtlCol="false" tIns="0" lIns="0" bIns="0" rIns="0">
            <a:spAutoFit/>
          </a:bodyPr>
          <a:lstStyle/>
          <a:p>
            <a:pPr algn="l">
              <a:lnSpc>
                <a:spcPts val="5703"/>
              </a:lnSpc>
            </a:pPr>
            <a:r>
              <a:rPr lang="en-US" sz="4599">
                <a:solidFill>
                  <a:srgbClr val="487307"/>
                </a:solidFill>
                <a:latin typeface="Yeseva One"/>
                <a:ea typeface="Yeseva One"/>
                <a:cs typeface="Yeseva One"/>
                <a:sym typeface="Yeseva One"/>
              </a:rPr>
              <a:t>LES INDICATEURS DE SANTÉ</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2807916" y="8187820"/>
            <a:ext cx="6056278" cy="1705448"/>
            <a:chOff x="0" y="0"/>
            <a:chExt cx="812800" cy="228885"/>
          </a:xfrm>
        </p:grpSpPr>
        <p:sp>
          <p:nvSpPr>
            <p:cNvPr name="Freeform 4" id="4"/>
            <p:cNvSpPr/>
            <p:nvPr/>
          </p:nvSpPr>
          <p:spPr>
            <a:xfrm flipH="false" flipV="false" rot="0">
              <a:off x="0" y="0"/>
              <a:ext cx="812800" cy="228885"/>
            </a:xfrm>
            <a:custGeom>
              <a:avLst/>
              <a:gdLst/>
              <a:ahLst/>
              <a:cxnLst/>
              <a:rect r="r" b="b" t="t" l="l"/>
              <a:pathLst>
                <a:path h="228885" w="812800">
                  <a:moveTo>
                    <a:pt x="0" y="0"/>
                  </a:moveTo>
                  <a:lnTo>
                    <a:pt x="812800" y="0"/>
                  </a:lnTo>
                  <a:lnTo>
                    <a:pt x="812800" y="228885"/>
                  </a:lnTo>
                  <a:lnTo>
                    <a:pt x="0" y="228885"/>
                  </a:lnTo>
                  <a:close/>
                </a:path>
              </a:pathLst>
            </a:custGeom>
            <a:blipFill>
              <a:blip r:embed="rId5"/>
              <a:stretch>
                <a:fillRect l="0" t="-9037" r="0" b="-9037"/>
              </a:stretch>
            </a:blipFill>
          </p:spPr>
        </p:sp>
      </p:grpSp>
      <p:sp>
        <p:nvSpPr>
          <p:cNvPr name="TextBox 5" id="5"/>
          <p:cNvSpPr txBox="true"/>
          <p:nvPr/>
        </p:nvSpPr>
        <p:spPr>
          <a:xfrm rot="0">
            <a:off x="1028700" y="4592993"/>
            <a:ext cx="1554674" cy="289902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Pillier 1 </a:t>
            </a:r>
          </a:p>
          <a:p>
            <a:pPr algn="l">
              <a:lnSpc>
                <a:spcPts val="2574"/>
              </a:lnSpc>
            </a:pPr>
          </a:p>
          <a:p>
            <a:pPr algn="l">
              <a:lnSpc>
                <a:spcPts val="2574"/>
              </a:lnSpc>
            </a:pPr>
            <a:r>
              <a:rPr lang="en-US" sz="1979">
                <a:solidFill>
                  <a:srgbClr val="647B54"/>
                </a:solidFill>
                <a:latin typeface="Garet"/>
                <a:ea typeface="Garet"/>
                <a:cs typeface="Garet"/>
                <a:sym typeface="Garet"/>
              </a:rPr>
              <a:t>Pillier 2</a:t>
            </a:r>
          </a:p>
          <a:p>
            <a:pPr algn="l">
              <a:lnSpc>
                <a:spcPts val="2574"/>
              </a:lnSpc>
            </a:pPr>
          </a:p>
          <a:p>
            <a:pPr algn="l">
              <a:lnSpc>
                <a:spcPts val="2574"/>
              </a:lnSpc>
            </a:pPr>
            <a:r>
              <a:rPr lang="en-US" sz="1979">
                <a:solidFill>
                  <a:srgbClr val="647B54"/>
                </a:solidFill>
                <a:latin typeface="Garet"/>
                <a:ea typeface="Garet"/>
                <a:cs typeface="Garet"/>
                <a:sym typeface="Garet"/>
              </a:rPr>
              <a:t>Pillier 3 </a:t>
            </a:r>
          </a:p>
          <a:p>
            <a:pPr algn="l">
              <a:lnSpc>
                <a:spcPts val="2574"/>
              </a:lnSpc>
            </a:pPr>
          </a:p>
          <a:p>
            <a:pPr algn="l">
              <a:lnSpc>
                <a:spcPts val="2574"/>
              </a:lnSpc>
            </a:pPr>
          </a:p>
          <a:p>
            <a:pPr algn="l">
              <a:lnSpc>
                <a:spcPts val="2574"/>
              </a:lnSpc>
            </a:pPr>
            <a:r>
              <a:rPr lang="en-US" sz="1979">
                <a:solidFill>
                  <a:srgbClr val="647B54"/>
                </a:solidFill>
                <a:latin typeface="Garet"/>
                <a:ea typeface="Garet"/>
                <a:cs typeface="Garet"/>
                <a:sym typeface="Garet"/>
              </a:rPr>
              <a:t>Pillier 4</a:t>
            </a:r>
          </a:p>
          <a:p>
            <a:pPr algn="l">
              <a:lnSpc>
                <a:spcPts val="2574"/>
              </a:lnSpc>
            </a:pPr>
          </a:p>
        </p:txBody>
      </p:sp>
      <p:grpSp>
        <p:nvGrpSpPr>
          <p:cNvPr name="Group 6" id="6"/>
          <p:cNvGrpSpPr/>
          <p:nvPr/>
        </p:nvGrpSpPr>
        <p:grpSpPr>
          <a:xfrm rot="0">
            <a:off x="5890986" y="1391748"/>
            <a:ext cx="6448877" cy="1050037"/>
            <a:chOff x="0" y="0"/>
            <a:chExt cx="1698470" cy="276553"/>
          </a:xfrm>
        </p:grpSpPr>
        <p:sp>
          <p:nvSpPr>
            <p:cNvPr name="Freeform 7" id="7"/>
            <p:cNvSpPr/>
            <p:nvPr/>
          </p:nvSpPr>
          <p:spPr>
            <a:xfrm flipH="false" flipV="false" rot="0">
              <a:off x="0" y="0"/>
              <a:ext cx="1698470" cy="276553"/>
            </a:xfrm>
            <a:custGeom>
              <a:avLst/>
              <a:gdLst/>
              <a:ahLst/>
              <a:cxnLst/>
              <a:rect r="r" b="b" t="t" l="l"/>
              <a:pathLst>
                <a:path h="276553" w="1698470">
                  <a:moveTo>
                    <a:pt x="0" y="0"/>
                  </a:moveTo>
                  <a:lnTo>
                    <a:pt x="1698470" y="0"/>
                  </a:lnTo>
                  <a:lnTo>
                    <a:pt x="1698470" y="276553"/>
                  </a:lnTo>
                  <a:lnTo>
                    <a:pt x="0" y="276553"/>
                  </a:lnTo>
                  <a:close/>
                </a:path>
              </a:pathLst>
            </a:custGeom>
            <a:solidFill>
              <a:srgbClr val="647B54"/>
            </a:solidFill>
          </p:spPr>
        </p:sp>
        <p:sp>
          <p:nvSpPr>
            <p:cNvPr name="TextBox 8" id="8"/>
            <p:cNvSpPr txBox="true"/>
            <p:nvPr/>
          </p:nvSpPr>
          <p:spPr>
            <a:xfrm>
              <a:off x="0" y="-47625"/>
              <a:ext cx="1698470" cy="324178"/>
            </a:xfrm>
            <a:prstGeom prst="rect">
              <a:avLst/>
            </a:prstGeom>
          </p:spPr>
          <p:txBody>
            <a:bodyPr anchor="ctr" rtlCol="false" tIns="50800" lIns="50800" bIns="50800" rIns="50800"/>
            <a:lstStyle/>
            <a:p>
              <a:pPr algn="ctr">
                <a:lnSpc>
                  <a:spcPts val="3660"/>
                </a:lnSpc>
              </a:pPr>
              <a:r>
                <a:rPr lang="en-US" sz="2614">
                  <a:solidFill>
                    <a:srgbClr val="FFFFFF"/>
                  </a:solidFill>
                  <a:latin typeface="Montserrat"/>
                  <a:ea typeface="Montserrat"/>
                  <a:cs typeface="Montserrat"/>
                  <a:sym typeface="Montserrat"/>
                </a:rPr>
                <a:t>Global Competitiveness Index (GCI)</a:t>
              </a:r>
            </a:p>
            <a:p>
              <a:pPr algn="ctr">
                <a:lnSpc>
                  <a:spcPts val="3660"/>
                </a:lnSpc>
              </a:pPr>
              <a:r>
                <a:rPr lang="en-US" sz="2614">
                  <a:solidFill>
                    <a:srgbClr val="FFFFFF"/>
                  </a:solidFill>
                  <a:latin typeface="Montserrat"/>
                  <a:ea typeface="Montserrat"/>
                  <a:cs typeface="Montserrat"/>
                  <a:sym typeface="Montserrat"/>
                </a:rPr>
                <a:t>Score de 1 à 7</a:t>
              </a:r>
            </a:p>
          </p:txBody>
        </p:sp>
      </p:grpSp>
      <p:sp>
        <p:nvSpPr>
          <p:cNvPr name="TextBox 9" id="9"/>
          <p:cNvSpPr txBox="true"/>
          <p:nvPr/>
        </p:nvSpPr>
        <p:spPr>
          <a:xfrm rot="0">
            <a:off x="2147062" y="1334598"/>
            <a:ext cx="6996938"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Indicateurs</a:t>
            </a:r>
          </a:p>
        </p:txBody>
      </p:sp>
      <p:grpSp>
        <p:nvGrpSpPr>
          <p:cNvPr name="Group 10" id="10"/>
          <p:cNvGrpSpPr/>
          <p:nvPr/>
        </p:nvGrpSpPr>
        <p:grpSpPr>
          <a:xfrm rot="0">
            <a:off x="6600494" y="3586312"/>
            <a:ext cx="5020212" cy="625681"/>
            <a:chOff x="0" y="0"/>
            <a:chExt cx="1322196" cy="164788"/>
          </a:xfrm>
        </p:grpSpPr>
        <p:sp>
          <p:nvSpPr>
            <p:cNvPr name="Freeform 11" id="11"/>
            <p:cNvSpPr/>
            <p:nvPr/>
          </p:nvSpPr>
          <p:spPr>
            <a:xfrm flipH="false" flipV="false" rot="0">
              <a:off x="0" y="0"/>
              <a:ext cx="1322196" cy="164788"/>
            </a:xfrm>
            <a:custGeom>
              <a:avLst/>
              <a:gdLst/>
              <a:ahLst/>
              <a:cxnLst/>
              <a:rect r="r" b="b" t="t" l="l"/>
              <a:pathLst>
                <a:path h="164788" w="1322196">
                  <a:moveTo>
                    <a:pt x="0" y="0"/>
                  </a:moveTo>
                  <a:lnTo>
                    <a:pt x="1322196" y="0"/>
                  </a:lnTo>
                  <a:lnTo>
                    <a:pt x="1322196" y="164788"/>
                  </a:lnTo>
                  <a:lnTo>
                    <a:pt x="0" y="164788"/>
                  </a:lnTo>
                  <a:close/>
                </a:path>
              </a:pathLst>
            </a:custGeom>
            <a:solidFill>
              <a:srgbClr val="647B54"/>
            </a:solidFill>
          </p:spPr>
        </p:sp>
        <p:sp>
          <p:nvSpPr>
            <p:cNvPr name="TextBox 12" id="12"/>
            <p:cNvSpPr txBox="true"/>
            <p:nvPr/>
          </p:nvSpPr>
          <p:spPr>
            <a:xfrm>
              <a:off x="0" y="-47625"/>
              <a:ext cx="1322196" cy="212413"/>
            </a:xfrm>
            <a:prstGeom prst="rect">
              <a:avLst/>
            </a:prstGeom>
          </p:spPr>
          <p:txBody>
            <a:bodyPr anchor="ctr" rtlCol="false" tIns="50800" lIns="50800" bIns="50800" rIns="50800"/>
            <a:lstStyle/>
            <a:p>
              <a:pPr algn="ctr">
                <a:lnSpc>
                  <a:spcPts val="3660"/>
                </a:lnSpc>
              </a:pPr>
              <a:r>
                <a:rPr lang="en-US" sz="2614">
                  <a:solidFill>
                    <a:srgbClr val="FFFFFF"/>
                  </a:solidFill>
                  <a:latin typeface="Montserrat"/>
                  <a:ea typeface="Montserrat"/>
                  <a:cs typeface="Montserrat"/>
                  <a:sym typeface="Montserrat"/>
                </a:rPr>
                <a:t>Facteurs d’efficacité</a:t>
              </a:r>
            </a:p>
          </p:txBody>
        </p:sp>
      </p:grpSp>
      <p:sp>
        <p:nvSpPr>
          <p:cNvPr name="TextBox 13" id="13"/>
          <p:cNvSpPr txBox="true"/>
          <p:nvPr/>
        </p:nvSpPr>
        <p:spPr>
          <a:xfrm rot="0">
            <a:off x="2811673" y="4592993"/>
            <a:ext cx="3038252" cy="289902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Institutions</a:t>
            </a:r>
          </a:p>
          <a:p>
            <a:pPr algn="l">
              <a:lnSpc>
                <a:spcPts val="2574"/>
              </a:lnSpc>
            </a:pPr>
          </a:p>
          <a:p>
            <a:pPr algn="l">
              <a:lnSpc>
                <a:spcPts val="2574"/>
              </a:lnSpc>
            </a:pPr>
            <a:r>
              <a:rPr lang="en-US" sz="1979">
                <a:solidFill>
                  <a:srgbClr val="647B54"/>
                </a:solidFill>
                <a:latin typeface="Garet"/>
                <a:ea typeface="Garet"/>
                <a:cs typeface="Garet"/>
                <a:sym typeface="Garet"/>
              </a:rPr>
              <a:t>Infrastructures</a:t>
            </a:r>
          </a:p>
          <a:p>
            <a:pPr algn="l">
              <a:lnSpc>
                <a:spcPts val="2574"/>
              </a:lnSpc>
            </a:pPr>
          </a:p>
          <a:p>
            <a:pPr algn="l">
              <a:lnSpc>
                <a:spcPts val="2574"/>
              </a:lnSpc>
            </a:pPr>
            <a:r>
              <a:rPr lang="en-US" sz="1979">
                <a:solidFill>
                  <a:srgbClr val="647B54"/>
                </a:solidFill>
                <a:latin typeface="Garet"/>
                <a:ea typeface="Garet"/>
                <a:cs typeface="Garet"/>
                <a:sym typeface="Garet"/>
              </a:rPr>
              <a:t>Environnement Macroéconomique</a:t>
            </a:r>
          </a:p>
          <a:p>
            <a:pPr algn="l">
              <a:lnSpc>
                <a:spcPts val="2574"/>
              </a:lnSpc>
            </a:pPr>
          </a:p>
          <a:p>
            <a:pPr algn="l">
              <a:lnSpc>
                <a:spcPts val="2574"/>
              </a:lnSpc>
            </a:pPr>
            <a:r>
              <a:rPr lang="en-US" sz="1979">
                <a:solidFill>
                  <a:srgbClr val="647B54"/>
                </a:solidFill>
                <a:latin typeface="Garet"/>
                <a:ea typeface="Garet"/>
                <a:cs typeface="Garet"/>
                <a:sym typeface="Garet"/>
              </a:rPr>
              <a:t>Santé &amp; éducation primaire</a:t>
            </a:r>
          </a:p>
        </p:txBody>
      </p:sp>
      <p:sp>
        <p:nvSpPr>
          <p:cNvPr name="TextBox 14" id="14"/>
          <p:cNvSpPr txBox="true"/>
          <p:nvPr/>
        </p:nvSpPr>
        <p:spPr>
          <a:xfrm rot="0">
            <a:off x="6600494" y="4574532"/>
            <a:ext cx="1554674" cy="4252595"/>
          </a:xfrm>
          <a:prstGeom prst="rect">
            <a:avLst/>
          </a:prstGeom>
        </p:spPr>
        <p:txBody>
          <a:bodyPr anchor="t" rtlCol="false" tIns="0" lIns="0" bIns="0" rIns="0">
            <a:spAutoFit/>
          </a:bodyPr>
          <a:lstStyle/>
          <a:p>
            <a:pPr algn="l">
              <a:lnSpc>
                <a:spcPts val="2469"/>
              </a:lnSpc>
            </a:pPr>
            <a:r>
              <a:rPr lang="en-US" sz="1899">
                <a:solidFill>
                  <a:srgbClr val="647B54"/>
                </a:solidFill>
                <a:latin typeface="Garet"/>
                <a:ea typeface="Garet"/>
                <a:cs typeface="Garet"/>
                <a:sym typeface="Garet"/>
              </a:rPr>
              <a:t>Pillier 5 </a:t>
            </a:r>
          </a:p>
          <a:p>
            <a:pPr algn="l">
              <a:lnSpc>
                <a:spcPts val="2469"/>
              </a:lnSpc>
            </a:pPr>
          </a:p>
          <a:p>
            <a:pPr algn="l">
              <a:lnSpc>
                <a:spcPts val="2469"/>
              </a:lnSpc>
            </a:pPr>
          </a:p>
          <a:p>
            <a:pPr algn="l">
              <a:lnSpc>
                <a:spcPts val="2469"/>
              </a:lnSpc>
            </a:pPr>
            <a:r>
              <a:rPr lang="en-US" sz="1899">
                <a:solidFill>
                  <a:srgbClr val="647B54"/>
                </a:solidFill>
                <a:latin typeface="Garet"/>
                <a:ea typeface="Garet"/>
                <a:cs typeface="Garet"/>
                <a:sym typeface="Garet"/>
              </a:rPr>
              <a:t>Pillier 6</a:t>
            </a:r>
          </a:p>
          <a:p>
            <a:pPr algn="l">
              <a:lnSpc>
                <a:spcPts val="2469"/>
              </a:lnSpc>
            </a:pPr>
          </a:p>
          <a:p>
            <a:pPr algn="l">
              <a:lnSpc>
                <a:spcPts val="2469"/>
              </a:lnSpc>
            </a:pPr>
            <a:r>
              <a:rPr lang="en-US" sz="1899">
                <a:solidFill>
                  <a:srgbClr val="647B54"/>
                </a:solidFill>
                <a:latin typeface="Garet"/>
                <a:ea typeface="Garet"/>
                <a:cs typeface="Garet"/>
                <a:sym typeface="Garet"/>
              </a:rPr>
              <a:t>Pillier 7 </a:t>
            </a:r>
          </a:p>
          <a:p>
            <a:pPr algn="l">
              <a:lnSpc>
                <a:spcPts val="2469"/>
              </a:lnSpc>
            </a:pPr>
          </a:p>
          <a:p>
            <a:pPr algn="l">
              <a:lnSpc>
                <a:spcPts val="2469"/>
              </a:lnSpc>
            </a:pPr>
            <a:r>
              <a:rPr lang="en-US" sz="1899">
                <a:solidFill>
                  <a:srgbClr val="647B54"/>
                </a:solidFill>
                <a:latin typeface="Garet"/>
                <a:ea typeface="Garet"/>
                <a:cs typeface="Garet"/>
                <a:sym typeface="Garet"/>
              </a:rPr>
              <a:t>Pillier 8</a:t>
            </a:r>
          </a:p>
          <a:p>
            <a:pPr algn="l">
              <a:lnSpc>
                <a:spcPts val="2469"/>
              </a:lnSpc>
            </a:pPr>
          </a:p>
          <a:p>
            <a:pPr algn="l">
              <a:lnSpc>
                <a:spcPts val="2469"/>
              </a:lnSpc>
            </a:pPr>
          </a:p>
          <a:p>
            <a:pPr algn="l">
              <a:lnSpc>
                <a:spcPts val="2469"/>
              </a:lnSpc>
            </a:pPr>
            <a:r>
              <a:rPr lang="en-US" sz="1899">
                <a:solidFill>
                  <a:srgbClr val="647B54"/>
                </a:solidFill>
                <a:latin typeface="Garet"/>
                <a:ea typeface="Garet"/>
                <a:cs typeface="Garet"/>
                <a:sym typeface="Garet"/>
              </a:rPr>
              <a:t>Pillier 9</a:t>
            </a:r>
          </a:p>
          <a:p>
            <a:pPr algn="l">
              <a:lnSpc>
                <a:spcPts val="2469"/>
              </a:lnSpc>
            </a:pPr>
          </a:p>
          <a:p>
            <a:pPr algn="l">
              <a:lnSpc>
                <a:spcPts val="2469"/>
              </a:lnSpc>
            </a:pPr>
            <a:r>
              <a:rPr lang="en-US" sz="1899">
                <a:solidFill>
                  <a:srgbClr val="647B54"/>
                </a:solidFill>
                <a:latin typeface="Garet"/>
                <a:ea typeface="Garet"/>
                <a:cs typeface="Garet"/>
                <a:sym typeface="Garet"/>
              </a:rPr>
              <a:t>Pillier 10</a:t>
            </a:r>
          </a:p>
          <a:p>
            <a:pPr algn="l">
              <a:lnSpc>
                <a:spcPts val="2469"/>
              </a:lnSpc>
            </a:pPr>
          </a:p>
        </p:txBody>
      </p:sp>
      <p:sp>
        <p:nvSpPr>
          <p:cNvPr name="TextBox 15" id="15"/>
          <p:cNvSpPr txBox="true"/>
          <p:nvPr/>
        </p:nvSpPr>
        <p:spPr>
          <a:xfrm rot="0">
            <a:off x="8383467" y="4574532"/>
            <a:ext cx="3038252" cy="3947795"/>
          </a:xfrm>
          <a:prstGeom prst="rect">
            <a:avLst/>
          </a:prstGeom>
        </p:spPr>
        <p:txBody>
          <a:bodyPr anchor="t" rtlCol="false" tIns="0" lIns="0" bIns="0" rIns="0">
            <a:spAutoFit/>
          </a:bodyPr>
          <a:lstStyle/>
          <a:p>
            <a:pPr algn="l">
              <a:lnSpc>
                <a:spcPts val="2469"/>
              </a:lnSpc>
            </a:pPr>
            <a:r>
              <a:rPr lang="en-US" sz="1899">
                <a:solidFill>
                  <a:srgbClr val="647B54"/>
                </a:solidFill>
                <a:latin typeface="Garet"/>
                <a:ea typeface="Garet"/>
                <a:cs typeface="Garet"/>
                <a:sym typeface="Garet"/>
              </a:rPr>
              <a:t>Enseignement supérieur &amp; formation</a:t>
            </a:r>
          </a:p>
          <a:p>
            <a:pPr algn="l">
              <a:lnSpc>
                <a:spcPts val="2469"/>
              </a:lnSpc>
            </a:pPr>
          </a:p>
          <a:p>
            <a:pPr algn="l">
              <a:lnSpc>
                <a:spcPts val="2469"/>
              </a:lnSpc>
            </a:pPr>
            <a:r>
              <a:rPr lang="en-US" sz="1899">
                <a:solidFill>
                  <a:srgbClr val="647B54"/>
                </a:solidFill>
                <a:latin typeface="Garet"/>
                <a:ea typeface="Garet"/>
                <a:cs typeface="Garet"/>
                <a:sym typeface="Garet"/>
              </a:rPr>
              <a:t>Marché des biens</a:t>
            </a:r>
          </a:p>
          <a:p>
            <a:pPr algn="l">
              <a:lnSpc>
                <a:spcPts val="2469"/>
              </a:lnSpc>
            </a:pPr>
          </a:p>
          <a:p>
            <a:pPr algn="l">
              <a:lnSpc>
                <a:spcPts val="2469"/>
              </a:lnSpc>
            </a:pPr>
            <a:r>
              <a:rPr lang="en-US" sz="1899">
                <a:solidFill>
                  <a:srgbClr val="647B54"/>
                </a:solidFill>
                <a:latin typeface="Garet"/>
                <a:ea typeface="Garet"/>
                <a:cs typeface="Garet"/>
                <a:sym typeface="Garet"/>
              </a:rPr>
              <a:t>Marché du travail</a:t>
            </a:r>
          </a:p>
          <a:p>
            <a:pPr algn="l">
              <a:lnSpc>
                <a:spcPts val="2469"/>
              </a:lnSpc>
            </a:pPr>
          </a:p>
          <a:p>
            <a:pPr algn="l">
              <a:lnSpc>
                <a:spcPts val="2469"/>
              </a:lnSpc>
            </a:pPr>
            <a:r>
              <a:rPr lang="en-US" sz="1899">
                <a:solidFill>
                  <a:srgbClr val="647B54"/>
                </a:solidFill>
                <a:latin typeface="Garet"/>
                <a:ea typeface="Garet"/>
                <a:cs typeface="Garet"/>
                <a:sym typeface="Garet"/>
              </a:rPr>
              <a:t>Développement marché financiers</a:t>
            </a:r>
          </a:p>
          <a:p>
            <a:pPr algn="l">
              <a:lnSpc>
                <a:spcPts val="2469"/>
              </a:lnSpc>
            </a:pPr>
          </a:p>
          <a:p>
            <a:pPr algn="l">
              <a:lnSpc>
                <a:spcPts val="2469"/>
              </a:lnSpc>
            </a:pPr>
            <a:r>
              <a:rPr lang="en-US" sz="1899">
                <a:solidFill>
                  <a:srgbClr val="647B54"/>
                </a:solidFill>
                <a:latin typeface="Garet"/>
                <a:ea typeface="Garet"/>
                <a:cs typeface="Garet"/>
                <a:sym typeface="Garet"/>
              </a:rPr>
              <a:t>Avancée technologique</a:t>
            </a:r>
          </a:p>
          <a:p>
            <a:pPr algn="l">
              <a:lnSpc>
                <a:spcPts val="2469"/>
              </a:lnSpc>
            </a:pPr>
          </a:p>
          <a:p>
            <a:pPr algn="l">
              <a:lnSpc>
                <a:spcPts val="2469"/>
              </a:lnSpc>
            </a:pPr>
            <a:r>
              <a:rPr lang="en-US" sz="1899">
                <a:solidFill>
                  <a:srgbClr val="647B54"/>
                </a:solidFill>
                <a:latin typeface="Garet"/>
                <a:ea typeface="Garet"/>
                <a:cs typeface="Garet"/>
                <a:sym typeface="Garet"/>
              </a:rPr>
              <a:t>Taille du marché</a:t>
            </a:r>
          </a:p>
        </p:txBody>
      </p:sp>
      <p:sp>
        <p:nvSpPr>
          <p:cNvPr name="TextBox 16" id="16"/>
          <p:cNvSpPr txBox="true"/>
          <p:nvPr/>
        </p:nvSpPr>
        <p:spPr>
          <a:xfrm rot="0">
            <a:off x="12606456" y="4574532"/>
            <a:ext cx="1554674" cy="192747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Pillier 11 </a:t>
            </a:r>
          </a:p>
          <a:p>
            <a:pPr algn="l">
              <a:lnSpc>
                <a:spcPts val="2574"/>
              </a:lnSpc>
            </a:pPr>
          </a:p>
          <a:p>
            <a:pPr algn="l">
              <a:lnSpc>
                <a:spcPts val="2574"/>
              </a:lnSpc>
            </a:pPr>
          </a:p>
          <a:p>
            <a:pPr algn="l">
              <a:lnSpc>
                <a:spcPts val="2574"/>
              </a:lnSpc>
            </a:pPr>
            <a:r>
              <a:rPr lang="en-US" sz="1979">
                <a:solidFill>
                  <a:srgbClr val="647B54"/>
                </a:solidFill>
                <a:latin typeface="Garet"/>
                <a:ea typeface="Garet"/>
                <a:cs typeface="Garet"/>
                <a:sym typeface="Garet"/>
              </a:rPr>
              <a:t>Pillier 12</a:t>
            </a:r>
          </a:p>
          <a:p>
            <a:pPr algn="l">
              <a:lnSpc>
                <a:spcPts val="2574"/>
              </a:lnSpc>
            </a:pPr>
          </a:p>
          <a:p>
            <a:pPr algn="l">
              <a:lnSpc>
                <a:spcPts val="2574"/>
              </a:lnSpc>
            </a:pPr>
          </a:p>
        </p:txBody>
      </p:sp>
      <p:sp>
        <p:nvSpPr>
          <p:cNvPr name="TextBox 17" id="17"/>
          <p:cNvSpPr txBox="true"/>
          <p:nvPr/>
        </p:nvSpPr>
        <p:spPr>
          <a:xfrm rot="0">
            <a:off x="14389429" y="4574532"/>
            <a:ext cx="3038252" cy="1279779"/>
          </a:xfrm>
          <a:prstGeom prst="rect">
            <a:avLst/>
          </a:prstGeom>
        </p:spPr>
        <p:txBody>
          <a:bodyPr anchor="t" rtlCol="false" tIns="0" lIns="0" bIns="0" rIns="0">
            <a:spAutoFit/>
          </a:bodyPr>
          <a:lstStyle/>
          <a:p>
            <a:pPr algn="l">
              <a:lnSpc>
                <a:spcPts val="2574"/>
              </a:lnSpc>
            </a:pPr>
            <a:r>
              <a:rPr lang="en-US" sz="1979">
                <a:solidFill>
                  <a:srgbClr val="647B54"/>
                </a:solidFill>
                <a:latin typeface="Garet"/>
                <a:ea typeface="Garet"/>
                <a:cs typeface="Garet"/>
                <a:sym typeface="Garet"/>
              </a:rPr>
              <a:t>Sophistication des affaires</a:t>
            </a:r>
          </a:p>
          <a:p>
            <a:pPr algn="l">
              <a:lnSpc>
                <a:spcPts val="2574"/>
              </a:lnSpc>
            </a:pPr>
          </a:p>
          <a:p>
            <a:pPr algn="l">
              <a:lnSpc>
                <a:spcPts val="2574"/>
              </a:lnSpc>
            </a:pPr>
            <a:r>
              <a:rPr lang="en-US" sz="1979">
                <a:solidFill>
                  <a:srgbClr val="647B54"/>
                </a:solidFill>
                <a:latin typeface="Garet"/>
                <a:ea typeface="Garet"/>
                <a:cs typeface="Garet"/>
                <a:sym typeface="Garet"/>
              </a:rPr>
              <a:t>Innovation</a:t>
            </a:r>
          </a:p>
        </p:txBody>
      </p:sp>
      <p:sp>
        <p:nvSpPr>
          <p:cNvPr name="AutoShape 18" id="18"/>
          <p:cNvSpPr/>
          <p:nvPr/>
        </p:nvSpPr>
        <p:spPr>
          <a:xfrm flipV="true">
            <a:off x="9110600" y="2441785"/>
            <a:ext cx="4825" cy="1144527"/>
          </a:xfrm>
          <a:prstGeom prst="line">
            <a:avLst/>
          </a:prstGeom>
          <a:ln cap="flat" w="19050">
            <a:solidFill>
              <a:srgbClr val="7F8E73"/>
            </a:solidFill>
            <a:prstDash val="solid"/>
            <a:headEnd type="none" len="sm" w="sm"/>
            <a:tailEnd type="none" len="sm" w="sm"/>
          </a:ln>
        </p:spPr>
      </p:sp>
      <p:sp>
        <p:nvSpPr>
          <p:cNvPr name="AutoShape 19" id="19"/>
          <p:cNvSpPr/>
          <p:nvPr/>
        </p:nvSpPr>
        <p:spPr>
          <a:xfrm flipV="true">
            <a:off x="3424963" y="3137031"/>
            <a:ext cx="4825" cy="745638"/>
          </a:xfrm>
          <a:prstGeom prst="line">
            <a:avLst/>
          </a:prstGeom>
          <a:ln cap="flat" w="19050">
            <a:solidFill>
              <a:srgbClr val="7F8E73"/>
            </a:solidFill>
            <a:prstDash val="solid"/>
            <a:headEnd type="none" len="sm" w="sm"/>
            <a:tailEnd type="none" len="sm" w="sm"/>
          </a:ln>
        </p:spPr>
      </p:sp>
      <p:grpSp>
        <p:nvGrpSpPr>
          <p:cNvPr name="Group 20" id="20"/>
          <p:cNvGrpSpPr/>
          <p:nvPr/>
        </p:nvGrpSpPr>
        <p:grpSpPr>
          <a:xfrm rot="0">
            <a:off x="1028700" y="3586312"/>
            <a:ext cx="4821225" cy="625681"/>
            <a:chOff x="0" y="0"/>
            <a:chExt cx="1269788" cy="164788"/>
          </a:xfrm>
        </p:grpSpPr>
        <p:sp>
          <p:nvSpPr>
            <p:cNvPr name="Freeform 21" id="21"/>
            <p:cNvSpPr/>
            <p:nvPr/>
          </p:nvSpPr>
          <p:spPr>
            <a:xfrm flipH="false" flipV="false" rot="0">
              <a:off x="0" y="0"/>
              <a:ext cx="1269788" cy="164788"/>
            </a:xfrm>
            <a:custGeom>
              <a:avLst/>
              <a:gdLst/>
              <a:ahLst/>
              <a:cxnLst/>
              <a:rect r="r" b="b" t="t" l="l"/>
              <a:pathLst>
                <a:path h="164788" w="1269788">
                  <a:moveTo>
                    <a:pt x="0" y="0"/>
                  </a:moveTo>
                  <a:lnTo>
                    <a:pt x="1269788" y="0"/>
                  </a:lnTo>
                  <a:lnTo>
                    <a:pt x="1269788" y="164788"/>
                  </a:lnTo>
                  <a:lnTo>
                    <a:pt x="0" y="164788"/>
                  </a:lnTo>
                  <a:close/>
                </a:path>
              </a:pathLst>
            </a:custGeom>
            <a:solidFill>
              <a:srgbClr val="647B54"/>
            </a:solidFill>
          </p:spPr>
        </p:sp>
        <p:sp>
          <p:nvSpPr>
            <p:cNvPr name="TextBox 22" id="22"/>
            <p:cNvSpPr txBox="true"/>
            <p:nvPr/>
          </p:nvSpPr>
          <p:spPr>
            <a:xfrm>
              <a:off x="0" y="-47625"/>
              <a:ext cx="1269788" cy="212413"/>
            </a:xfrm>
            <a:prstGeom prst="rect">
              <a:avLst/>
            </a:prstGeom>
          </p:spPr>
          <p:txBody>
            <a:bodyPr anchor="ctr" rtlCol="false" tIns="50800" lIns="50800" bIns="50800" rIns="50800"/>
            <a:lstStyle/>
            <a:p>
              <a:pPr algn="ctr">
                <a:lnSpc>
                  <a:spcPts val="3660"/>
                </a:lnSpc>
              </a:pPr>
              <a:r>
                <a:rPr lang="en-US" sz="2614">
                  <a:solidFill>
                    <a:srgbClr val="FFFFFF"/>
                  </a:solidFill>
                  <a:latin typeface="Montserrat"/>
                  <a:ea typeface="Montserrat"/>
                  <a:cs typeface="Montserrat"/>
                  <a:sym typeface="Montserrat"/>
                </a:rPr>
                <a:t>Exigences de bases</a:t>
              </a:r>
            </a:p>
          </p:txBody>
        </p:sp>
      </p:grpSp>
      <p:sp>
        <p:nvSpPr>
          <p:cNvPr name="AutoShape 23" id="23"/>
          <p:cNvSpPr/>
          <p:nvPr/>
        </p:nvSpPr>
        <p:spPr>
          <a:xfrm flipV="true">
            <a:off x="15026594" y="3136970"/>
            <a:ext cx="4825" cy="745638"/>
          </a:xfrm>
          <a:prstGeom prst="line">
            <a:avLst/>
          </a:prstGeom>
          <a:ln cap="flat" w="19050">
            <a:solidFill>
              <a:srgbClr val="7F8E73"/>
            </a:solidFill>
            <a:prstDash val="solid"/>
            <a:headEnd type="none" len="sm" w="sm"/>
            <a:tailEnd type="none" len="sm" w="sm"/>
          </a:ln>
        </p:spPr>
      </p:sp>
      <p:grpSp>
        <p:nvGrpSpPr>
          <p:cNvPr name="Group 24" id="24"/>
          <p:cNvGrpSpPr/>
          <p:nvPr/>
        </p:nvGrpSpPr>
        <p:grpSpPr>
          <a:xfrm rot="0">
            <a:off x="12432784" y="3586312"/>
            <a:ext cx="5168569" cy="592837"/>
            <a:chOff x="0" y="0"/>
            <a:chExt cx="1361269" cy="156138"/>
          </a:xfrm>
        </p:grpSpPr>
        <p:sp>
          <p:nvSpPr>
            <p:cNvPr name="Freeform 25" id="25"/>
            <p:cNvSpPr/>
            <p:nvPr/>
          </p:nvSpPr>
          <p:spPr>
            <a:xfrm flipH="false" flipV="false" rot="0">
              <a:off x="0" y="0"/>
              <a:ext cx="1361269" cy="156138"/>
            </a:xfrm>
            <a:custGeom>
              <a:avLst/>
              <a:gdLst/>
              <a:ahLst/>
              <a:cxnLst/>
              <a:rect r="r" b="b" t="t" l="l"/>
              <a:pathLst>
                <a:path h="156138" w="1361269">
                  <a:moveTo>
                    <a:pt x="0" y="0"/>
                  </a:moveTo>
                  <a:lnTo>
                    <a:pt x="1361269" y="0"/>
                  </a:lnTo>
                  <a:lnTo>
                    <a:pt x="1361269" y="156138"/>
                  </a:lnTo>
                  <a:lnTo>
                    <a:pt x="0" y="156138"/>
                  </a:lnTo>
                  <a:close/>
                </a:path>
              </a:pathLst>
            </a:custGeom>
            <a:solidFill>
              <a:srgbClr val="647B54"/>
            </a:solidFill>
          </p:spPr>
        </p:sp>
        <p:sp>
          <p:nvSpPr>
            <p:cNvPr name="TextBox 26" id="26"/>
            <p:cNvSpPr txBox="true"/>
            <p:nvPr/>
          </p:nvSpPr>
          <p:spPr>
            <a:xfrm>
              <a:off x="0" y="-47625"/>
              <a:ext cx="1361269" cy="203763"/>
            </a:xfrm>
            <a:prstGeom prst="rect">
              <a:avLst/>
            </a:prstGeom>
          </p:spPr>
          <p:txBody>
            <a:bodyPr anchor="ctr" rtlCol="false" tIns="50800" lIns="50800" bIns="50800" rIns="50800"/>
            <a:lstStyle/>
            <a:p>
              <a:pPr algn="ctr">
                <a:lnSpc>
                  <a:spcPts val="3660"/>
                </a:lnSpc>
              </a:pPr>
              <a:r>
                <a:rPr lang="en-US" sz="2614">
                  <a:solidFill>
                    <a:srgbClr val="FFFFFF"/>
                  </a:solidFill>
                  <a:latin typeface="Montserrat"/>
                  <a:ea typeface="Montserrat"/>
                  <a:cs typeface="Montserrat"/>
                  <a:sym typeface="Montserrat"/>
                </a:rPr>
                <a:t>Innovation</a:t>
              </a:r>
            </a:p>
          </p:txBody>
        </p:sp>
      </p:grpSp>
      <p:sp>
        <p:nvSpPr>
          <p:cNvPr name="AutoShape 27" id="27"/>
          <p:cNvSpPr/>
          <p:nvPr/>
        </p:nvSpPr>
        <p:spPr>
          <a:xfrm>
            <a:off x="3424963" y="3127506"/>
            <a:ext cx="11592106" cy="0"/>
          </a:xfrm>
          <a:prstGeom prst="line">
            <a:avLst/>
          </a:prstGeom>
          <a:ln cap="flat" w="19050">
            <a:solidFill>
              <a:srgbClr val="7F8E73"/>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7F8E73"/>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377128" y="2018005"/>
            <a:ext cx="15533745" cy="4467510"/>
          </a:xfrm>
          <a:prstGeom prst="rect">
            <a:avLst/>
          </a:prstGeom>
        </p:spPr>
        <p:txBody>
          <a:bodyPr anchor="t" rtlCol="false" tIns="0" lIns="0" bIns="0" rIns="0">
            <a:spAutoFit/>
          </a:bodyPr>
          <a:lstStyle/>
          <a:p>
            <a:pPr algn="l">
              <a:lnSpc>
                <a:spcPts val="8909"/>
              </a:lnSpc>
            </a:pPr>
          </a:p>
          <a:p>
            <a:pPr algn="l">
              <a:lnSpc>
                <a:spcPts val="8909"/>
              </a:lnSpc>
              <a:spcBef>
                <a:spcPct val="0"/>
              </a:spcBef>
            </a:pPr>
            <a:r>
              <a:rPr lang="en-US" sz="6363">
                <a:solidFill>
                  <a:srgbClr val="FFFFFF"/>
                </a:solidFill>
                <a:latin typeface="Yeseva One"/>
                <a:ea typeface="Yeseva One"/>
                <a:cs typeface="Yeseva One"/>
                <a:sym typeface="Yeseva One"/>
              </a:rPr>
              <a:t>‘Analyse de la corrélation entre la Santé Économique et lInvestissement en Énergies Renouvelables</a:t>
            </a:r>
            <a:r>
              <a:rPr lang="en-US" sz="6363">
                <a:solidFill>
                  <a:srgbClr val="FFFFFF"/>
                </a:solidFill>
                <a:latin typeface="Yeseva One"/>
                <a:ea typeface="Yeseva One"/>
                <a:cs typeface="Yeseva One"/>
                <a:sym typeface="Yeseva One"/>
              </a:rPr>
              <a:t>’</a:t>
            </a:r>
          </a:p>
        </p:txBody>
      </p:sp>
      <p:sp>
        <p:nvSpPr>
          <p:cNvPr name="Freeform 6" id="6"/>
          <p:cNvSpPr/>
          <p:nvPr/>
        </p:nvSpPr>
        <p:spPr>
          <a:xfrm flipH="false" flipV="false" rot="0">
            <a:off x="1377128" y="1093380"/>
            <a:ext cx="455865" cy="482110"/>
          </a:xfrm>
          <a:custGeom>
            <a:avLst/>
            <a:gdLst/>
            <a:ahLst/>
            <a:cxnLst/>
            <a:rect r="r" b="b" t="t" l="l"/>
            <a:pathLst>
              <a:path h="482110" w="455865">
                <a:moveTo>
                  <a:pt x="0" y="0"/>
                </a:moveTo>
                <a:lnTo>
                  <a:pt x="455865" y="0"/>
                </a:lnTo>
                <a:lnTo>
                  <a:pt x="455865"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147062" y="1119451"/>
            <a:ext cx="6996938" cy="456039"/>
          </a:xfrm>
          <a:prstGeom prst="rect">
            <a:avLst/>
          </a:prstGeom>
        </p:spPr>
        <p:txBody>
          <a:bodyPr anchor="t" rtlCol="false" tIns="0" lIns="0" bIns="0" rIns="0">
            <a:spAutoFit/>
          </a:bodyPr>
          <a:lstStyle/>
          <a:p>
            <a:pPr algn="l">
              <a:lnSpc>
                <a:spcPts val="3738"/>
              </a:lnSpc>
              <a:spcBef>
                <a:spcPct val="0"/>
              </a:spcBef>
            </a:pPr>
            <a:r>
              <a:rPr lang="en-US" sz="2670">
                <a:solidFill>
                  <a:srgbClr val="FFFFFF"/>
                </a:solidFill>
                <a:latin typeface="Yeseva One"/>
                <a:ea typeface="Yeseva One"/>
                <a:cs typeface="Yeseva One"/>
                <a:sym typeface="Yeseva One"/>
              </a:rPr>
              <a:t>Problématique d’étude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8700" y="3586312"/>
            <a:ext cx="4821225" cy="625681"/>
            <a:chOff x="0" y="0"/>
            <a:chExt cx="1269788" cy="164788"/>
          </a:xfrm>
        </p:grpSpPr>
        <p:sp>
          <p:nvSpPr>
            <p:cNvPr name="Freeform 4" id="4"/>
            <p:cNvSpPr/>
            <p:nvPr/>
          </p:nvSpPr>
          <p:spPr>
            <a:xfrm flipH="false" flipV="false" rot="0">
              <a:off x="0" y="0"/>
              <a:ext cx="1269788" cy="164788"/>
            </a:xfrm>
            <a:custGeom>
              <a:avLst/>
              <a:gdLst/>
              <a:ahLst/>
              <a:cxnLst/>
              <a:rect r="r" b="b" t="t" l="l"/>
              <a:pathLst>
                <a:path h="164788" w="1269788">
                  <a:moveTo>
                    <a:pt x="0" y="0"/>
                  </a:moveTo>
                  <a:lnTo>
                    <a:pt x="1269788" y="0"/>
                  </a:lnTo>
                  <a:lnTo>
                    <a:pt x="1269788" y="164788"/>
                  </a:lnTo>
                  <a:lnTo>
                    <a:pt x="0" y="164788"/>
                  </a:lnTo>
                  <a:close/>
                </a:path>
              </a:pathLst>
            </a:custGeom>
            <a:solidFill>
              <a:srgbClr val="647B54"/>
            </a:solidFill>
          </p:spPr>
        </p:sp>
        <p:sp>
          <p:nvSpPr>
            <p:cNvPr name="TextBox 5" id="5"/>
            <p:cNvSpPr txBox="true"/>
            <p:nvPr/>
          </p:nvSpPr>
          <p:spPr>
            <a:xfrm>
              <a:off x="0" y="-47625"/>
              <a:ext cx="1269788" cy="212413"/>
            </a:xfrm>
            <a:prstGeom prst="rect">
              <a:avLst/>
            </a:prstGeom>
          </p:spPr>
          <p:txBody>
            <a:bodyPr anchor="ctr" rtlCol="false" tIns="50800" lIns="50800" bIns="50800" rIns="50800"/>
            <a:lstStyle/>
            <a:p>
              <a:pPr algn="ctr">
                <a:lnSpc>
                  <a:spcPts val="3660"/>
                </a:lnSpc>
              </a:pPr>
              <a:r>
                <a:rPr lang="en-US" sz="2614">
                  <a:solidFill>
                    <a:srgbClr val="FFFFFF"/>
                  </a:solidFill>
                  <a:latin typeface="Montserrat"/>
                  <a:ea typeface="Montserrat"/>
                  <a:cs typeface="Montserrat"/>
                  <a:sym typeface="Montserrat"/>
                </a:rPr>
                <a:t>Géographique</a:t>
              </a:r>
            </a:p>
          </p:txBody>
        </p:sp>
      </p:grpSp>
      <p:grpSp>
        <p:nvGrpSpPr>
          <p:cNvPr name="Group 6" id="6"/>
          <p:cNvGrpSpPr/>
          <p:nvPr/>
        </p:nvGrpSpPr>
        <p:grpSpPr>
          <a:xfrm rot="0">
            <a:off x="6600494" y="3586312"/>
            <a:ext cx="5020212" cy="625681"/>
            <a:chOff x="0" y="0"/>
            <a:chExt cx="1322196" cy="164788"/>
          </a:xfrm>
        </p:grpSpPr>
        <p:sp>
          <p:nvSpPr>
            <p:cNvPr name="Freeform 7" id="7"/>
            <p:cNvSpPr/>
            <p:nvPr/>
          </p:nvSpPr>
          <p:spPr>
            <a:xfrm flipH="false" flipV="false" rot="0">
              <a:off x="0" y="0"/>
              <a:ext cx="1322196" cy="164788"/>
            </a:xfrm>
            <a:custGeom>
              <a:avLst/>
              <a:gdLst/>
              <a:ahLst/>
              <a:cxnLst/>
              <a:rect r="r" b="b" t="t" l="l"/>
              <a:pathLst>
                <a:path h="164788" w="1322196">
                  <a:moveTo>
                    <a:pt x="0" y="0"/>
                  </a:moveTo>
                  <a:lnTo>
                    <a:pt x="1322196" y="0"/>
                  </a:lnTo>
                  <a:lnTo>
                    <a:pt x="1322196" y="164788"/>
                  </a:lnTo>
                  <a:lnTo>
                    <a:pt x="0" y="164788"/>
                  </a:lnTo>
                  <a:close/>
                </a:path>
              </a:pathLst>
            </a:custGeom>
            <a:solidFill>
              <a:srgbClr val="647B54"/>
            </a:solidFill>
          </p:spPr>
        </p:sp>
        <p:sp>
          <p:nvSpPr>
            <p:cNvPr name="TextBox 8" id="8"/>
            <p:cNvSpPr txBox="true"/>
            <p:nvPr/>
          </p:nvSpPr>
          <p:spPr>
            <a:xfrm>
              <a:off x="0" y="-47625"/>
              <a:ext cx="1322196" cy="212413"/>
            </a:xfrm>
            <a:prstGeom prst="rect">
              <a:avLst/>
            </a:prstGeom>
          </p:spPr>
          <p:txBody>
            <a:bodyPr anchor="ctr" rtlCol="false" tIns="50800" lIns="50800" bIns="50800" rIns="50800"/>
            <a:lstStyle/>
            <a:p>
              <a:pPr algn="ctr">
                <a:lnSpc>
                  <a:spcPts val="3660"/>
                </a:lnSpc>
              </a:pPr>
              <a:r>
                <a:rPr lang="en-US" sz="2614">
                  <a:solidFill>
                    <a:srgbClr val="FFFFFF"/>
                  </a:solidFill>
                  <a:latin typeface="Montserrat"/>
                  <a:ea typeface="Montserrat"/>
                  <a:cs typeface="Montserrat"/>
                  <a:sym typeface="Montserrat"/>
                </a:rPr>
                <a:t>Temporel</a:t>
              </a:r>
            </a:p>
          </p:txBody>
        </p:sp>
      </p:grpSp>
      <p:grpSp>
        <p:nvGrpSpPr>
          <p:cNvPr name="Group 9" id="9"/>
          <p:cNvGrpSpPr/>
          <p:nvPr/>
        </p:nvGrpSpPr>
        <p:grpSpPr>
          <a:xfrm rot="0">
            <a:off x="12432784" y="3586312"/>
            <a:ext cx="5168569" cy="592837"/>
            <a:chOff x="0" y="0"/>
            <a:chExt cx="1361269" cy="156138"/>
          </a:xfrm>
        </p:grpSpPr>
        <p:sp>
          <p:nvSpPr>
            <p:cNvPr name="Freeform 10" id="10"/>
            <p:cNvSpPr/>
            <p:nvPr/>
          </p:nvSpPr>
          <p:spPr>
            <a:xfrm flipH="false" flipV="false" rot="0">
              <a:off x="0" y="0"/>
              <a:ext cx="1361269" cy="156138"/>
            </a:xfrm>
            <a:custGeom>
              <a:avLst/>
              <a:gdLst/>
              <a:ahLst/>
              <a:cxnLst/>
              <a:rect r="r" b="b" t="t" l="l"/>
              <a:pathLst>
                <a:path h="156138" w="1361269">
                  <a:moveTo>
                    <a:pt x="0" y="0"/>
                  </a:moveTo>
                  <a:lnTo>
                    <a:pt x="1361269" y="0"/>
                  </a:lnTo>
                  <a:lnTo>
                    <a:pt x="1361269" y="156138"/>
                  </a:lnTo>
                  <a:lnTo>
                    <a:pt x="0" y="156138"/>
                  </a:lnTo>
                  <a:close/>
                </a:path>
              </a:pathLst>
            </a:custGeom>
            <a:solidFill>
              <a:srgbClr val="647B54"/>
            </a:solidFill>
          </p:spPr>
        </p:sp>
        <p:sp>
          <p:nvSpPr>
            <p:cNvPr name="TextBox 11" id="11"/>
            <p:cNvSpPr txBox="true"/>
            <p:nvPr/>
          </p:nvSpPr>
          <p:spPr>
            <a:xfrm>
              <a:off x="0" y="-47625"/>
              <a:ext cx="1361269" cy="203763"/>
            </a:xfrm>
            <a:prstGeom prst="rect">
              <a:avLst/>
            </a:prstGeom>
          </p:spPr>
          <p:txBody>
            <a:bodyPr anchor="ctr" rtlCol="false" tIns="50800" lIns="50800" bIns="50800" rIns="50800"/>
            <a:lstStyle/>
            <a:p>
              <a:pPr algn="ctr">
                <a:lnSpc>
                  <a:spcPts val="3660"/>
                </a:lnSpc>
              </a:pPr>
              <a:r>
                <a:rPr lang="en-US" sz="2614">
                  <a:solidFill>
                    <a:srgbClr val="FFFFFF"/>
                  </a:solidFill>
                  <a:latin typeface="Montserrat"/>
                  <a:ea typeface="Montserrat"/>
                  <a:cs typeface="Montserrat"/>
                  <a:sym typeface="Montserrat"/>
                </a:rPr>
                <a:t>Limites</a:t>
              </a:r>
            </a:p>
          </p:txBody>
        </p:sp>
      </p:grpSp>
      <p:grpSp>
        <p:nvGrpSpPr>
          <p:cNvPr name="Group 12" id="12"/>
          <p:cNvGrpSpPr/>
          <p:nvPr/>
        </p:nvGrpSpPr>
        <p:grpSpPr>
          <a:xfrm rot="0">
            <a:off x="9986395" y="925986"/>
            <a:ext cx="8301605" cy="1729302"/>
            <a:chOff x="0" y="0"/>
            <a:chExt cx="11068807" cy="2305736"/>
          </a:xfrm>
        </p:grpSpPr>
        <p:pic>
          <p:nvPicPr>
            <p:cNvPr name="Picture 13" id="13"/>
            <p:cNvPicPr>
              <a:picLocks noChangeAspect="true"/>
            </p:cNvPicPr>
            <p:nvPr/>
          </p:nvPicPr>
          <p:blipFill>
            <a:blip r:embed="rId5"/>
            <a:srcRect l="0" t="34396" r="0" b="34396"/>
            <a:stretch>
              <a:fillRect/>
            </a:stretch>
          </p:blipFill>
          <p:spPr>
            <a:xfrm flipH="false" flipV="false">
              <a:off x="0" y="0"/>
              <a:ext cx="11068807" cy="2305736"/>
            </a:xfrm>
            <a:prstGeom prst="rect">
              <a:avLst/>
            </a:prstGeom>
          </p:spPr>
        </p:pic>
      </p:grpSp>
      <p:sp>
        <p:nvSpPr>
          <p:cNvPr name="TextBox 14" id="14"/>
          <p:cNvSpPr txBox="true"/>
          <p:nvPr/>
        </p:nvSpPr>
        <p:spPr>
          <a:xfrm rot="0">
            <a:off x="1028700" y="4592993"/>
            <a:ext cx="4390694" cy="1867789"/>
          </a:xfrm>
          <a:prstGeom prst="rect">
            <a:avLst/>
          </a:prstGeom>
        </p:spPr>
        <p:txBody>
          <a:bodyPr anchor="t" rtlCol="false" tIns="0" lIns="0" bIns="0" rIns="0">
            <a:spAutoFit/>
          </a:bodyPr>
          <a:lstStyle/>
          <a:p>
            <a:pPr algn="l">
              <a:lnSpc>
                <a:spcPts val="3093"/>
              </a:lnSpc>
            </a:pPr>
            <a:r>
              <a:rPr lang="en-US" sz="2379">
                <a:solidFill>
                  <a:srgbClr val="647B54"/>
                </a:solidFill>
                <a:latin typeface="Garet Bold"/>
                <a:ea typeface="Garet Bold"/>
                <a:cs typeface="Garet Bold"/>
                <a:sym typeface="Garet Bold"/>
              </a:rPr>
              <a:t>26 pays étudiés</a:t>
            </a:r>
            <a:r>
              <a:rPr lang="en-US" sz="2379">
                <a:solidFill>
                  <a:srgbClr val="647B54"/>
                </a:solidFill>
                <a:latin typeface="Garet"/>
                <a:ea typeface="Garet"/>
                <a:cs typeface="Garet"/>
                <a:sym typeface="Garet"/>
              </a:rPr>
              <a:t> (pays pour lesquels nous avons des données sur les dépenses en énergie (IEA))*</a:t>
            </a:r>
          </a:p>
          <a:p>
            <a:pPr algn="l">
              <a:lnSpc>
                <a:spcPts val="2574"/>
              </a:lnSpc>
            </a:pPr>
          </a:p>
        </p:txBody>
      </p:sp>
      <p:sp>
        <p:nvSpPr>
          <p:cNvPr name="TextBox 15" id="15"/>
          <p:cNvSpPr txBox="true"/>
          <p:nvPr/>
        </p:nvSpPr>
        <p:spPr>
          <a:xfrm rot="0">
            <a:off x="2147062" y="1334598"/>
            <a:ext cx="6996938"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Scope et limites</a:t>
            </a:r>
          </a:p>
        </p:txBody>
      </p:sp>
      <p:sp>
        <p:nvSpPr>
          <p:cNvPr name="TextBox 16" id="16"/>
          <p:cNvSpPr txBox="true"/>
          <p:nvPr/>
        </p:nvSpPr>
        <p:spPr>
          <a:xfrm rot="0">
            <a:off x="1028700" y="7143570"/>
            <a:ext cx="4821225" cy="1050544"/>
          </a:xfrm>
          <a:prstGeom prst="rect">
            <a:avLst/>
          </a:prstGeom>
        </p:spPr>
        <p:txBody>
          <a:bodyPr anchor="t" rtlCol="false" tIns="0" lIns="0" bIns="0" rIns="0">
            <a:spAutoFit/>
          </a:bodyPr>
          <a:lstStyle/>
          <a:p>
            <a:pPr algn="l">
              <a:lnSpc>
                <a:spcPts val="1664"/>
              </a:lnSpc>
              <a:spcBef>
                <a:spcPct val="0"/>
              </a:spcBef>
            </a:pPr>
            <a:r>
              <a:rPr lang="en-US" sz="1280">
                <a:solidFill>
                  <a:srgbClr val="487307"/>
                </a:solidFill>
                <a:latin typeface="Garet"/>
                <a:ea typeface="Garet"/>
                <a:cs typeface="Garet"/>
                <a:sym typeface="Garet"/>
              </a:rPr>
              <a:t>*</a:t>
            </a:r>
            <a:r>
              <a:rPr lang="en-US" sz="1280">
                <a:solidFill>
                  <a:srgbClr val="487307"/>
                </a:solidFill>
                <a:latin typeface="Garet"/>
                <a:ea typeface="Garet"/>
                <a:cs typeface="Garet"/>
                <a:sym typeface="Garet"/>
              </a:rPr>
              <a:t>Australia, Austria, Belgium, Canada, Switzerland, Czechia, Germany, Denmark, Spain, Finland, France, United Kingdom, Hungary, Ireland, Italy, Japan, Korea, Netherlands, Norway, New Zealand, Poland, Portugal, Slovak Republic, Sweden, Turkiye, United States</a:t>
            </a:r>
          </a:p>
        </p:txBody>
      </p:sp>
      <p:sp>
        <p:nvSpPr>
          <p:cNvPr name="TextBox 17" id="17"/>
          <p:cNvSpPr txBox="true"/>
          <p:nvPr/>
        </p:nvSpPr>
        <p:spPr>
          <a:xfrm rot="0">
            <a:off x="6600494" y="4592993"/>
            <a:ext cx="5020212" cy="2258314"/>
          </a:xfrm>
          <a:prstGeom prst="rect">
            <a:avLst/>
          </a:prstGeom>
        </p:spPr>
        <p:txBody>
          <a:bodyPr anchor="t" rtlCol="false" tIns="0" lIns="0" bIns="0" rIns="0">
            <a:spAutoFit/>
          </a:bodyPr>
          <a:lstStyle/>
          <a:p>
            <a:pPr algn="l">
              <a:lnSpc>
                <a:spcPts val="3093"/>
              </a:lnSpc>
            </a:pPr>
            <a:r>
              <a:rPr lang="en-US" sz="2379">
                <a:solidFill>
                  <a:srgbClr val="647B54"/>
                </a:solidFill>
                <a:latin typeface="Garet"/>
                <a:ea typeface="Garet"/>
                <a:cs typeface="Garet"/>
                <a:sym typeface="Garet"/>
              </a:rPr>
              <a:t>Période d’analyse de </a:t>
            </a:r>
            <a:r>
              <a:rPr lang="en-US" sz="2379">
                <a:solidFill>
                  <a:srgbClr val="647B54"/>
                </a:solidFill>
                <a:latin typeface="Garet Bold"/>
                <a:ea typeface="Garet Bold"/>
                <a:cs typeface="Garet Bold"/>
                <a:sym typeface="Garet Bold"/>
              </a:rPr>
              <a:t>2007 à 2017 </a:t>
            </a:r>
            <a:r>
              <a:rPr lang="en-US" sz="2379">
                <a:solidFill>
                  <a:srgbClr val="647B54"/>
                </a:solidFill>
                <a:latin typeface="Garet"/>
                <a:ea typeface="Garet"/>
                <a:cs typeface="Garet"/>
                <a:sym typeface="Garet"/>
              </a:rPr>
              <a:t>(période pour laquelle nous avons les données économiques du WEF pour ces 26 pays)</a:t>
            </a:r>
          </a:p>
          <a:p>
            <a:pPr algn="l">
              <a:lnSpc>
                <a:spcPts val="2574"/>
              </a:lnSpc>
            </a:pPr>
          </a:p>
        </p:txBody>
      </p:sp>
      <p:sp>
        <p:nvSpPr>
          <p:cNvPr name="TextBox 18" id="18"/>
          <p:cNvSpPr txBox="true"/>
          <p:nvPr/>
        </p:nvSpPr>
        <p:spPr>
          <a:xfrm rot="0">
            <a:off x="12506963" y="4592993"/>
            <a:ext cx="5020212" cy="2899029"/>
          </a:xfrm>
          <a:prstGeom prst="rect">
            <a:avLst/>
          </a:prstGeom>
        </p:spPr>
        <p:txBody>
          <a:bodyPr anchor="t" rtlCol="false" tIns="0" lIns="0" bIns="0" rIns="0">
            <a:spAutoFit/>
          </a:bodyPr>
          <a:lstStyle/>
          <a:p>
            <a:pPr algn="l">
              <a:lnSpc>
                <a:spcPts val="2574"/>
              </a:lnSpc>
            </a:pPr>
            <a:r>
              <a:rPr lang="en-US" sz="1979">
                <a:solidFill>
                  <a:srgbClr val="647B54"/>
                </a:solidFill>
                <a:latin typeface="Garet Bold"/>
                <a:ea typeface="Garet Bold"/>
                <a:cs typeface="Garet Bold"/>
                <a:sym typeface="Garet Bold"/>
              </a:rPr>
              <a:t>Données d’investissement en énergie manquantes</a:t>
            </a:r>
            <a:r>
              <a:rPr lang="en-US" sz="1979">
                <a:solidFill>
                  <a:srgbClr val="647B54"/>
                </a:solidFill>
                <a:latin typeface="Garet"/>
                <a:ea typeface="Garet"/>
                <a:cs typeface="Garet"/>
                <a:sym typeface="Garet"/>
              </a:rPr>
              <a:t> pour certains pays, certaines années.</a:t>
            </a:r>
          </a:p>
          <a:p>
            <a:pPr algn="l">
              <a:lnSpc>
                <a:spcPts val="2574"/>
              </a:lnSpc>
            </a:pPr>
          </a:p>
          <a:p>
            <a:pPr algn="l">
              <a:lnSpc>
                <a:spcPts val="2574"/>
              </a:lnSpc>
            </a:pPr>
            <a:r>
              <a:rPr lang="en-US" sz="1979">
                <a:solidFill>
                  <a:srgbClr val="647B54"/>
                </a:solidFill>
                <a:latin typeface="Garet"/>
                <a:ea typeface="Garet"/>
                <a:cs typeface="Garet"/>
                <a:sym typeface="Garet"/>
              </a:rPr>
              <a:t>Nous avons donc pris le parti de  ne conserver que les pays pour lesquels il a été possible </a:t>
            </a:r>
            <a:r>
              <a:rPr lang="en-US" sz="1979">
                <a:solidFill>
                  <a:srgbClr val="647B54"/>
                </a:solidFill>
                <a:latin typeface="Garet Bold"/>
                <a:ea typeface="Garet Bold"/>
                <a:cs typeface="Garet Bold"/>
                <a:sym typeface="Garet Bold"/>
              </a:rPr>
              <a:t>d’interpoler les données</a:t>
            </a:r>
            <a:r>
              <a:rPr lang="en-US" sz="1979">
                <a:solidFill>
                  <a:srgbClr val="647B54"/>
                </a:solidFill>
                <a:latin typeface="Garet"/>
                <a:ea typeface="Garet"/>
                <a:cs typeface="Garet"/>
                <a:sym typeface="Garet"/>
              </a:rPr>
              <a:t> lorsque possible.</a:t>
            </a:r>
          </a:p>
          <a:p>
            <a:pPr algn="l">
              <a:lnSpc>
                <a:spcPts val="257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7F8E73"/>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377128" y="2018005"/>
            <a:ext cx="15533745" cy="3343560"/>
          </a:xfrm>
          <a:prstGeom prst="rect">
            <a:avLst/>
          </a:prstGeom>
        </p:spPr>
        <p:txBody>
          <a:bodyPr anchor="t" rtlCol="false" tIns="0" lIns="0" bIns="0" rIns="0">
            <a:spAutoFit/>
          </a:bodyPr>
          <a:lstStyle/>
          <a:p>
            <a:pPr algn="l">
              <a:lnSpc>
                <a:spcPts val="8909"/>
              </a:lnSpc>
            </a:pPr>
          </a:p>
          <a:p>
            <a:pPr algn="l">
              <a:lnSpc>
                <a:spcPts val="8909"/>
              </a:lnSpc>
            </a:pPr>
          </a:p>
          <a:p>
            <a:pPr algn="l">
              <a:lnSpc>
                <a:spcPts val="8909"/>
              </a:lnSpc>
              <a:spcBef>
                <a:spcPct val="0"/>
              </a:spcBef>
            </a:pPr>
            <a:r>
              <a:rPr lang="en-US" sz="6363">
                <a:solidFill>
                  <a:srgbClr val="FFFFFF"/>
                </a:solidFill>
                <a:latin typeface="Yeseva One"/>
                <a:ea typeface="Yeseva One"/>
                <a:cs typeface="Yeseva One"/>
                <a:sym typeface="Yeseva One"/>
              </a:rPr>
              <a:t>Partie 1 - Analyse macro </a:t>
            </a:r>
          </a:p>
        </p:txBody>
      </p:sp>
      <p:sp>
        <p:nvSpPr>
          <p:cNvPr name="Freeform 6" id="6"/>
          <p:cNvSpPr/>
          <p:nvPr/>
        </p:nvSpPr>
        <p:spPr>
          <a:xfrm flipH="false" flipV="false" rot="0">
            <a:off x="1377128" y="3756460"/>
            <a:ext cx="455865" cy="482110"/>
          </a:xfrm>
          <a:custGeom>
            <a:avLst/>
            <a:gdLst/>
            <a:ahLst/>
            <a:cxnLst/>
            <a:rect r="r" b="b" t="t" l="l"/>
            <a:pathLst>
              <a:path h="482110" w="455865">
                <a:moveTo>
                  <a:pt x="0" y="0"/>
                </a:moveTo>
                <a:lnTo>
                  <a:pt x="455865" y="0"/>
                </a:lnTo>
                <a:lnTo>
                  <a:pt x="455865" y="482110"/>
                </a:lnTo>
                <a:lnTo>
                  <a:pt x="0" y="48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222" y="1350063"/>
            <a:ext cx="455865" cy="482110"/>
          </a:xfrm>
          <a:custGeom>
            <a:avLst/>
            <a:gdLst/>
            <a:ahLst/>
            <a:cxnLst/>
            <a:rect r="r" b="b" t="t" l="l"/>
            <a:pathLst>
              <a:path h="482110" w="455865">
                <a:moveTo>
                  <a:pt x="0" y="0"/>
                </a:moveTo>
                <a:lnTo>
                  <a:pt x="455866" y="0"/>
                </a:lnTo>
                <a:lnTo>
                  <a:pt x="455866" y="482110"/>
                </a:lnTo>
                <a:lnTo>
                  <a:pt x="0" y="4821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624690" y="6462973"/>
            <a:ext cx="3334010" cy="33340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4906" r="0" b="-24906"/>
              </a:stretch>
            </a:blipFill>
            <a:ln w="76200" cap="sq">
              <a:gradFill>
                <a:gsLst>
                  <a:gs pos="0">
                    <a:srgbClr val="A6A6A6">
                      <a:alpha val="100000"/>
                    </a:srgbClr>
                  </a:gs>
                  <a:gs pos="100000">
                    <a:srgbClr val="FFFFFF">
                      <a:alpha val="100000"/>
                    </a:srgbClr>
                  </a:gs>
                </a:gsLst>
                <a:lin ang="0"/>
              </a:gradFill>
              <a:prstDash val="solid"/>
              <a:miter/>
            </a:ln>
          </p:spPr>
        </p:sp>
      </p:grpSp>
      <p:grpSp>
        <p:nvGrpSpPr>
          <p:cNvPr name="Group 5" id="5"/>
          <p:cNvGrpSpPr/>
          <p:nvPr/>
        </p:nvGrpSpPr>
        <p:grpSpPr>
          <a:xfrm rot="0">
            <a:off x="13958700" y="6286792"/>
            <a:ext cx="2106189" cy="21061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187" t="0" r="-25187" b="0"/>
              </a:stretch>
            </a:blipFill>
            <a:ln w="76200" cap="sq">
              <a:gradFill>
                <a:gsLst>
                  <a:gs pos="0">
                    <a:srgbClr val="A6A6A6">
                      <a:alpha val="100000"/>
                    </a:srgbClr>
                  </a:gs>
                  <a:gs pos="100000">
                    <a:srgbClr val="FFFFFF">
                      <a:alpha val="100000"/>
                    </a:srgbClr>
                  </a:gs>
                </a:gsLst>
                <a:lin ang="0"/>
              </a:gradFill>
              <a:prstDash val="solid"/>
              <a:miter/>
            </a:ln>
          </p:spPr>
        </p:sp>
      </p:grpSp>
      <p:sp>
        <p:nvSpPr>
          <p:cNvPr name="Freeform 7" id="7"/>
          <p:cNvSpPr/>
          <p:nvPr/>
        </p:nvSpPr>
        <p:spPr>
          <a:xfrm flipH="false" flipV="false" rot="0">
            <a:off x="16857664" y="8865789"/>
            <a:ext cx="401636" cy="401636"/>
          </a:xfrm>
          <a:custGeom>
            <a:avLst/>
            <a:gdLst/>
            <a:ahLst/>
            <a:cxnLst/>
            <a:rect r="r" b="b" t="t" l="l"/>
            <a:pathLst>
              <a:path h="401636" w="401636">
                <a:moveTo>
                  <a:pt x="0" y="0"/>
                </a:moveTo>
                <a:lnTo>
                  <a:pt x="401636" y="0"/>
                </a:lnTo>
                <a:lnTo>
                  <a:pt x="401636" y="401636"/>
                </a:lnTo>
                <a:lnTo>
                  <a:pt x="0" y="4016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9560033" y="3836925"/>
            <a:ext cx="318147" cy="579767"/>
          </a:xfrm>
          <a:custGeom>
            <a:avLst/>
            <a:gdLst/>
            <a:ahLst/>
            <a:cxnLst/>
            <a:rect r="r" b="b" t="t" l="l"/>
            <a:pathLst>
              <a:path h="579767" w="318147">
                <a:moveTo>
                  <a:pt x="0" y="0"/>
                </a:moveTo>
                <a:lnTo>
                  <a:pt x="318147" y="0"/>
                </a:lnTo>
                <a:lnTo>
                  <a:pt x="318147" y="579767"/>
                </a:lnTo>
                <a:lnTo>
                  <a:pt x="0" y="5797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2147062" y="1334598"/>
            <a:ext cx="4414017" cy="456039"/>
          </a:xfrm>
          <a:prstGeom prst="rect">
            <a:avLst/>
          </a:prstGeom>
        </p:spPr>
        <p:txBody>
          <a:bodyPr anchor="t" rtlCol="false" tIns="0" lIns="0" bIns="0" rIns="0">
            <a:spAutoFit/>
          </a:bodyPr>
          <a:lstStyle/>
          <a:p>
            <a:pPr algn="l">
              <a:lnSpc>
                <a:spcPts val="3738"/>
              </a:lnSpc>
              <a:spcBef>
                <a:spcPct val="0"/>
              </a:spcBef>
            </a:pPr>
            <a:r>
              <a:rPr lang="en-US" sz="2670">
                <a:solidFill>
                  <a:srgbClr val="647B54"/>
                </a:solidFill>
                <a:latin typeface="Yeseva One"/>
                <a:ea typeface="Yeseva One"/>
                <a:cs typeface="Yeseva One"/>
                <a:sym typeface="Yeseva One"/>
              </a:rPr>
              <a:t>Indicateurs macro</a:t>
            </a:r>
          </a:p>
        </p:txBody>
      </p:sp>
      <p:sp>
        <p:nvSpPr>
          <p:cNvPr name="TextBox 10" id="10"/>
          <p:cNvSpPr txBox="true"/>
          <p:nvPr/>
        </p:nvSpPr>
        <p:spPr>
          <a:xfrm rot="0">
            <a:off x="9560033" y="1803598"/>
            <a:ext cx="7964470" cy="590580"/>
          </a:xfrm>
          <a:prstGeom prst="rect">
            <a:avLst/>
          </a:prstGeom>
        </p:spPr>
        <p:txBody>
          <a:bodyPr anchor="t" rtlCol="false" tIns="0" lIns="0" bIns="0" rIns="0">
            <a:spAutoFit/>
          </a:bodyPr>
          <a:lstStyle/>
          <a:p>
            <a:pPr algn="l">
              <a:lnSpc>
                <a:spcPts val="4642"/>
              </a:lnSpc>
            </a:pPr>
            <a:r>
              <a:rPr lang="en-US" sz="3744">
                <a:solidFill>
                  <a:srgbClr val="38522F"/>
                </a:solidFill>
                <a:latin typeface="Yeseva One"/>
                <a:ea typeface="Yeseva One"/>
                <a:cs typeface="Yeseva One"/>
                <a:sym typeface="Yeseva One"/>
              </a:rPr>
              <a:t>UN PIB EN CROISSANCE GLOBALE</a:t>
            </a:r>
          </a:p>
        </p:txBody>
      </p:sp>
      <p:sp>
        <p:nvSpPr>
          <p:cNvPr name="TextBox 11" id="11"/>
          <p:cNvSpPr txBox="true"/>
          <p:nvPr/>
        </p:nvSpPr>
        <p:spPr>
          <a:xfrm rot="0">
            <a:off x="9560033" y="2939799"/>
            <a:ext cx="8239251" cy="1603611"/>
          </a:xfrm>
          <a:prstGeom prst="rect">
            <a:avLst/>
          </a:prstGeom>
        </p:spPr>
        <p:txBody>
          <a:bodyPr anchor="t" rtlCol="false" tIns="0" lIns="0" bIns="0" rIns="0">
            <a:spAutoFit/>
          </a:bodyPr>
          <a:lstStyle/>
          <a:p>
            <a:pPr algn="l">
              <a:lnSpc>
                <a:spcPts val="2575"/>
              </a:lnSpc>
            </a:pPr>
            <a:r>
              <a:rPr lang="en-US" sz="1981">
                <a:solidFill>
                  <a:srgbClr val="38522F"/>
                </a:solidFill>
                <a:latin typeface="Garet"/>
                <a:ea typeface="Garet"/>
                <a:cs typeface="Garet"/>
                <a:sym typeface="Garet"/>
              </a:rPr>
              <a:t>Sur la période d’étude, le PIB global de nos pays sont en relative croissance.</a:t>
            </a:r>
          </a:p>
          <a:p>
            <a:pPr algn="l">
              <a:lnSpc>
                <a:spcPts val="2575"/>
              </a:lnSpc>
            </a:pPr>
          </a:p>
          <a:p>
            <a:pPr algn="l">
              <a:lnSpc>
                <a:spcPts val="2575"/>
              </a:lnSpc>
            </a:pPr>
          </a:p>
          <a:p>
            <a:pPr algn="l">
              <a:lnSpc>
                <a:spcPts val="2575"/>
              </a:lnSpc>
            </a:pPr>
          </a:p>
        </p:txBody>
      </p:sp>
      <p:sp>
        <p:nvSpPr>
          <p:cNvPr name="TextBox 12" id="12"/>
          <p:cNvSpPr txBox="true"/>
          <p:nvPr/>
        </p:nvSpPr>
        <p:spPr>
          <a:xfrm rot="0">
            <a:off x="10168062" y="3827400"/>
            <a:ext cx="1744866" cy="1603611"/>
          </a:xfrm>
          <a:prstGeom prst="rect">
            <a:avLst/>
          </a:prstGeom>
        </p:spPr>
        <p:txBody>
          <a:bodyPr anchor="t" rtlCol="false" tIns="0" lIns="0" bIns="0" rIns="0">
            <a:spAutoFit/>
          </a:bodyPr>
          <a:lstStyle/>
          <a:p>
            <a:pPr algn="l">
              <a:lnSpc>
                <a:spcPts val="2575"/>
              </a:lnSpc>
            </a:pPr>
            <a:r>
              <a:rPr lang="en-US" sz="1981">
                <a:solidFill>
                  <a:srgbClr val="38522F"/>
                </a:solidFill>
                <a:latin typeface="Garet Bold"/>
                <a:ea typeface="Garet Bold"/>
                <a:cs typeface="Garet Bold"/>
                <a:sym typeface="Garet Bold"/>
              </a:rPr>
              <a:t>TOP 3</a:t>
            </a:r>
          </a:p>
          <a:p>
            <a:pPr algn="l">
              <a:lnSpc>
                <a:spcPts val="2575"/>
              </a:lnSpc>
            </a:pPr>
            <a:r>
              <a:rPr lang="en-US" sz="1981">
                <a:solidFill>
                  <a:srgbClr val="38522F"/>
                </a:solidFill>
                <a:latin typeface="Garet"/>
                <a:ea typeface="Garet"/>
                <a:cs typeface="Garet"/>
                <a:sym typeface="Garet"/>
              </a:rPr>
              <a:t>USA</a:t>
            </a:r>
          </a:p>
          <a:p>
            <a:pPr algn="l">
              <a:lnSpc>
                <a:spcPts val="2575"/>
              </a:lnSpc>
            </a:pPr>
            <a:r>
              <a:rPr lang="en-US" sz="1981">
                <a:solidFill>
                  <a:srgbClr val="38522F"/>
                </a:solidFill>
                <a:latin typeface="Garet"/>
                <a:ea typeface="Garet"/>
                <a:cs typeface="Garet"/>
                <a:sym typeface="Garet"/>
              </a:rPr>
              <a:t>Japon</a:t>
            </a:r>
          </a:p>
          <a:p>
            <a:pPr algn="l">
              <a:lnSpc>
                <a:spcPts val="2575"/>
              </a:lnSpc>
            </a:pPr>
            <a:r>
              <a:rPr lang="en-US" sz="1981">
                <a:solidFill>
                  <a:srgbClr val="38522F"/>
                </a:solidFill>
                <a:latin typeface="Garet"/>
                <a:ea typeface="Garet"/>
                <a:cs typeface="Garet"/>
                <a:sym typeface="Garet"/>
              </a:rPr>
              <a:t>Allemagne</a:t>
            </a:r>
          </a:p>
          <a:p>
            <a:pPr algn="l">
              <a:lnSpc>
                <a:spcPts val="2575"/>
              </a:lnSpc>
            </a:pPr>
          </a:p>
        </p:txBody>
      </p:sp>
      <p:sp>
        <p:nvSpPr>
          <p:cNvPr name="TextBox 13" id="13"/>
          <p:cNvSpPr txBox="true"/>
          <p:nvPr/>
        </p:nvSpPr>
        <p:spPr>
          <a:xfrm rot="0">
            <a:off x="14139361" y="3827400"/>
            <a:ext cx="1744866" cy="1603611"/>
          </a:xfrm>
          <a:prstGeom prst="rect">
            <a:avLst/>
          </a:prstGeom>
        </p:spPr>
        <p:txBody>
          <a:bodyPr anchor="t" rtlCol="false" tIns="0" lIns="0" bIns="0" rIns="0">
            <a:spAutoFit/>
          </a:bodyPr>
          <a:lstStyle/>
          <a:p>
            <a:pPr algn="l">
              <a:lnSpc>
                <a:spcPts val="2575"/>
              </a:lnSpc>
            </a:pPr>
            <a:r>
              <a:rPr lang="en-US" sz="1981">
                <a:solidFill>
                  <a:srgbClr val="38522F"/>
                </a:solidFill>
                <a:latin typeface="Garet Bold"/>
                <a:ea typeface="Garet Bold"/>
                <a:cs typeface="Garet Bold"/>
                <a:sym typeface="Garet Bold"/>
              </a:rPr>
              <a:t>BOTTOM 3</a:t>
            </a:r>
          </a:p>
          <a:p>
            <a:pPr algn="l">
              <a:lnSpc>
                <a:spcPts val="2575"/>
              </a:lnSpc>
            </a:pPr>
            <a:r>
              <a:rPr lang="en-US" sz="1981">
                <a:solidFill>
                  <a:srgbClr val="38522F"/>
                </a:solidFill>
                <a:latin typeface="Garet"/>
                <a:ea typeface="Garet"/>
                <a:cs typeface="Garet"/>
                <a:sym typeface="Garet"/>
              </a:rPr>
              <a:t>Estonie</a:t>
            </a:r>
          </a:p>
          <a:p>
            <a:pPr algn="l">
              <a:lnSpc>
                <a:spcPts val="2575"/>
              </a:lnSpc>
            </a:pPr>
            <a:r>
              <a:rPr lang="en-US" sz="1981">
                <a:solidFill>
                  <a:srgbClr val="38522F"/>
                </a:solidFill>
                <a:latin typeface="Garet"/>
                <a:ea typeface="Garet"/>
                <a:cs typeface="Garet"/>
                <a:sym typeface="Garet"/>
              </a:rPr>
              <a:t>Luxembourg</a:t>
            </a:r>
          </a:p>
          <a:p>
            <a:pPr algn="l">
              <a:lnSpc>
                <a:spcPts val="2575"/>
              </a:lnSpc>
            </a:pPr>
            <a:r>
              <a:rPr lang="en-US" sz="1981">
                <a:solidFill>
                  <a:srgbClr val="38522F"/>
                </a:solidFill>
                <a:latin typeface="Garet"/>
                <a:ea typeface="Garet"/>
                <a:cs typeface="Garet"/>
                <a:sym typeface="Garet"/>
              </a:rPr>
              <a:t>Lithuanie</a:t>
            </a:r>
          </a:p>
          <a:p>
            <a:pPr algn="l">
              <a:lnSpc>
                <a:spcPts val="2575"/>
              </a:lnSpc>
            </a:pPr>
          </a:p>
        </p:txBody>
      </p:sp>
      <p:sp>
        <p:nvSpPr>
          <p:cNvPr name="Freeform 14" id="14"/>
          <p:cNvSpPr/>
          <p:nvPr/>
        </p:nvSpPr>
        <p:spPr>
          <a:xfrm flipH="false" flipV="false" rot="-10800000">
            <a:off x="13542268" y="3815485"/>
            <a:ext cx="318147" cy="579767"/>
          </a:xfrm>
          <a:custGeom>
            <a:avLst/>
            <a:gdLst/>
            <a:ahLst/>
            <a:cxnLst/>
            <a:rect r="r" b="b" t="t" l="l"/>
            <a:pathLst>
              <a:path h="579767" w="318147">
                <a:moveTo>
                  <a:pt x="0" y="0"/>
                </a:moveTo>
                <a:lnTo>
                  <a:pt x="318147" y="0"/>
                </a:lnTo>
                <a:lnTo>
                  <a:pt x="318147" y="579766"/>
                </a:lnTo>
                <a:lnTo>
                  <a:pt x="0" y="5797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15" id="15"/>
          <p:cNvPicPr>
            <a:picLocks noChangeAspect="true"/>
          </p:cNvPicPr>
          <p:nvPr/>
        </p:nvPicPr>
        <p:blipFill>
          <a:blip r:embed="rId11"/>
          <a:stretch>
            <a:fillRect/>
          </a:stretch>
        </p:blipFill>
        <p:spPr>
          <a:xfrm rot="0">
            <a:off x="802072" y="2213241"/>
            <a:ext cx="8832996" cy="6428241"/>
          </a:xfrm>
          <a:prstGeom prst="rect">
            <a:avLst/>
          </a:prstGeom>
        </p:spPr>
      </p:pic>
      <p:grpSp>
        <p:nvGrpSpPr>
          <p:cNvPr name="Group 16" id="16"/>
          <p:cNvGrpSpPr/>
          <p:nvPr/>
        </p:nvGrpSpPr>
        <p:grpSpPr>
          <a:xfrm rot="0">
            <a:off x="-665541" y="5986279"/>
            <a:ext cx="19619082" cy="4300721"/>
            <a:chOff x="0" y="0"/>
            <a:chExt cx="26158776" cy="5734294"/>
          </a:xfrm>
        </p:grpSpPr>
        <p:pic>
          <p:nvPicPr>
            <p:cNvPr name="Picture 17" id="17"/>
            <p:cNvPicPr>
              <a:picLocks noChangeAspect="true"/>
            </p:cNvPicPr>
            <p:nvPr/>
          </p:nvPicPr>
          <p:blipFill>
            <a:blip r:embed="rId12"/>
            <a:srcRect l="0" t="33548" r="0" b="33548"/>
            <a:stretch>
              <a:fillRect/>
            </a:stretch>
          </p:blipFill>
          <p:spPr>
            <a:xfrm flipH="false" flipV="false">
              <a:off x="0" y="0"/>
              <a:ext cx="26158776" cy="5734294"/>
            </a:xfrm>
            <a:prstGeom prst="rect">
              <a:avLst/>
            </a:prstGeom>
          </p:spPr>
        </p:pic>
      </p:grpSp>
      <p:sp>
        <p:nvSpPr>
          <p:cNvPr name="TextBox 18" id="18"/>
          <p:cNvSpPr txBox="true"/>
          <p:nvPr/>
        </p:nvSpPr>
        <p:spPr>
          <a:xfrm rot="0">
            <a:off x="1538155" y="2235310"/>
            <a:ext cx="2815915" cy="308211"/>
          </a:xfrm>
          <a:prstGeom prst="rect">
            <a:avLst/>
          </a:prstGeom>
        </p:spPr>
        <p:txBody>
          <a:bodyPr anchor="t" rtlCol="false" tIns="0" lIns="0" bIns="0" rIns="0">
            <a:spAutoFit/>
          </a:bodyPr>
          <a:lstStyle/>
          <a:p>
            <a:pPr algn="l">
              <a:lnSpc>
                <a:spcPts val="2575"/>
              </a:lnSpc>
            </a:pPr>
            <a:r>
              <a:rPr lang="en-US" sz="1981">
                <a:solidFill>
                  <a:srgbClr val="38522F"/>
                </a:solidFill>
                <a:latin typeface="Garet Bold"/>
                <a:ea typeface="Garet Bold"/>
                <a:cs typeface="Garet Bold"/>
                <a:sym typeface="Garet Bold"/>
              </a:rPr>
              <a:t>PIB (PPP$ billions)</a:t>
            </a:r>
          </a:p>
        </p:txBody>
      </p:sp>
      <p:sp>
        <p:nvSpPr>
          <p:cNvPr name="TextBox 19" id="19"/>
          <p:cNvSpPr txBox="true"/>
          <p:nvPr/>
        </p:nvSpPr>
        <p:spPr>
          <a:xfrm rot="0">
            <a:off x="4179857" y="5268493"/>
            <a:ext cx="2815915" cy="308211"/>
          </a:xfrm>
          <a:prstGeom prst="rect">
            <a:avLst/>
          </a:prstGeom>
        </p:spPr>
        <p:txBody>
          <a:bodyPr anchor="t" rtlCol="false" tIns="0" lIns="0" bIns="0" rIns="0">
            <a:spAutoFit/>
          </a:bodyPr>
          <a:lstStyle/>
          <a:p>
            <a:pPr algn="l">
              <a:lnSpc>
                <a:spcPts val="2575"/>
              </a:lnSpc>
            </a:pPr>
            <a:r>
              <a:rPr lang="en-US" sz="1981">
                <a:solidFill>
                  <a:srgbClr val="38522F"/>
                </a:solidFill>
                <a:latin typeface="Garet Bold"/>
                <a:ea typeface="Garet Bold"/>
                <a:cs typeface="Garet Bold"/>
                <a:sym typeface="Garet Bold"/>
              </a:rPr>
              <a:t>Period 2007 to 2017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DAGKfZiHyxE</dc:identifier>
  <dcterms:modified xsi:type="dcterms:W3CDTF">2011-08-01T06:04:30Z</dcterms:modified>
  <cp:revision>1</cp:revision>
  <dc:title>UseCase_EnergiesRenouvelables</dc:title>
</cp:coreProperties>
</file>